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0" r:id="rId2"/>
    <p:sldId id="281" r:id="rId3"/>
    <p:sldId id="302" r:id="rId4"/>
    <p:sldId id="279" r:id="rId5"/>
    <p:sldId id="280" r:id="rId6"/>
    <p:sldId id="305" r:id="rId7"/>
    <p:sldId id="284" r:id="rId8"/>
    <p:sldId id="300" r:id="rId9"/>
    <p:sldId id="314" r:id="rId10"/>
    <p:sldId id="283" r:id="rId11"/>
    <p:sldId id="308" r:id="rId12"/>
    <p:sldId id="289" r:id="rId13"/>
    <p:sldId id="299" r:id="rId14"/>
    <p:sldId id="295" r:id="rId15"/>
    <p:sldId id="291" r:id="rId16"/>
    <p:sldId id="261" r:id="rId17"/>
    <p:sldId id="262" r:id="rId18"/>
    <p:sldId id="298" r:id="rId19"/>
    <p:sldId id="309" r:id="rId20"/>
    <p:sldId id="310" r:id="rId21"/>
    <p:sldId id="292" r:id="rId22"/>
    <p:sldId id="293" r:id="rId23"/>
    <p:sldId id="294" r:id="rId24"/>
    <p:sldId id="270" r:id="rId25"/>
    <p:sldId id="307" r:id="rId26"/>
    <p:sldId id="296" r:id="rId27"/>
    <p:sldId id="313"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25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1" autoAdjust="0"/>
    <p:restoredTop sz="76709" autoAdjust="0"/>
  </p:normalViewPr>
  <p:slideViewPr>
    <p:cSldViewPr snapToGrid="0" snapToObjects="1">
      <p:cViewPr>
        <p:scale>
          <a:sx n="93" d="100"/>
          <a:sy n="93" d="100"/>
        </p:scale>
        <p:origin x="-1192" y="-456"/>
      </p:cViewPr>
      <p:guideLst>
        <p:guide orient="horz" pos="2034"/>
        <p:guide pos="355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Sheet1!$A$2:$A$7</c:f>
              <c:strCache>
                <c:ptCount val="6"/>
                <c:pt idx="0">
                  <c:v>Family/Relationship</c:v>
                </c:pt>
                <c:pt idx="1">
                  <c:v>"Anxious"</c:v>
                </c:pt>
                <c:pt idx="2">
                  <c:v>Low Mood</c:v>
                </c:pt>
                <c:pt idx="3">
                  <c:v>Work Relationships</c:v>
                </c:pt>
                <c:pt idx="4">
                  <c:v>Stress</c:v>
                </c:pt>
                <c:pt idx="5">
                  <c:v>Academic Performance</c:v>
                </c:pt>
              </c:strCache>
            </c:strRef>
          </c:cat>
          <c:val>
            <c:numRef>
              <c:f>Sheet1!$B$2:$B$7</c:f>
              <c:numCache>
                <c:formatCode>0%</c:formatCode>
                <c:ptCount val="6"/>
                <c:pt idx="0">
                  <c:v>0.16</c:v>
                </c:pt>
                <c:pt idx="1">
                  <c:v>0.12</c:v>
                </c:pt>
                <c:pt idx="2">
                  <c:v>0.11</c:v>
                </c:pt>
                <c:pt idx="3">
                  <c:v>0.11</c:v>
                </c:pt>
                <c:pt idx="4">
                  <c:v>0.07</c:v>
                </c:pt>
                <c:pt idx="5">
                  <c:v>0.07</c:v>
                </c:pt>
              </c:numCache>
            </c:numRef>
          </c:val>
        </c:ser>
        <c:dLbls>
          <c:showLegendKey val="0"/>
          <c:showVal val="0"/>
          <c:showCatName val="0"/>
          <c:showSerName val="0"/>
          <c:showPercent val="0"/>
          <c:showBubbleSize val="0"/>
        </c:dLbls>
        <c:gapWidth val="150"/>
        <c:axId val="-2105165864"/>
        <c:axId val="-2105162856"/>
      </c:barChart>
      <c:catAx>
        <c:axId val="-2105165864"/>
        <c:scaling>
          <c:orientation val="minMax"/>
        </c:scaling>
        <c:delete val="0"/>
        <c:axPos val="l"/>
        <c:numFmt formatCode="General" sourceLinked="1"/>
        <c:majorTickMark val="out"/>
        <c:minorTickMark val="none"/>
        <c:tickLblPos val="nextTo"/>
        <c:txPr>
          <a:bodyPr/>
          <a:lstStyle/>
          <a:p>
            <a:pPr>
              <a:defRPr sz="1800"/>
            </a:pPr>
            <a:endParaRPr lang="en-US"/>
          </a:p>
        </c:txPr>
        <c:crossAx val="-2105162856"/>
        <c:crosses val="autoZero"/>
        <c:auto val="1"/>
        <c:lblAlgn val="ctr"/>
        <c:lblOffset val="100"/>
        <c:noMultiLvlLbl val="0"/>
      </c:catAx>
      <c:valAx>
        <c:axId val="-2105162856"/>
        <c:scaling>
          <c:orientation val="minMax"/>
        </c:scaling>
        <c:delete val="1"/>
        <c:axPos val="b"/>
        <c:numFmt formatCode="0%" sourceLinked="1"/>
        <c:majorTickMark val="out"/>
        <c:minorTickMark val="none"/>
        <c:tickLblPos val="nextTo"/>
        <c:crossAx val="-2105165864"/>
        <c:crosses val="autoZero"/>
        <c:crossBetween val="between"/>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433698-4B0C-3E4C-B46D-C5B60521EEC3}" type="datetimeFigureOut">
              <a:rPr lang="en-US" smtClean="0"/>
              <a:t>16-01-29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F9A051C-DAC2-8543-9C01-9FC3493DC111}" type="slidenum">
              <a:rPr lang="en-US" smtClean="0"/>
              <a:t>‹#›</a:t>
            </a:fld>
            <a:endParaRPr lang="en-US"/>
          </a:p>
        </p:txBody>
      </p:sp>
    </p:spTree>
    <p:extLst>
      <p:ext uri="{BB962C8B-B14F-4D97-AF65-F5344CB8AC3E}">
        <p14:creationId xmlns:p14="http://schemas.microsoft.com/office/powerpoint/2010/main" val="2165302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9A5931-8528-8143-90F1-9DA544D34C71}" type="datetimeFigureOut">
              <a:rPr lang="en-US" smtClean="0"/>
              <a:t>16-01-29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C23F4C-2316-2747-87E2-C52404A45A02}" type="slidenum">
              <a:rPr lang="en-US" smtClean="0"/>
              <a:t>‹#›</a:t>
            </a:fld>
            <a:endParaRPr lang="en-US"/>
          </a:p>
        </p:txBody>
      </p:sp>
    </p:spTree>
    <p:extLst>
      <p:ext uri="{BB962C8B-B14F-4D97-AF65-F5344CB8AC3E}">
        <p14:creationId xmlns:p14="http://schemas.microsoft.com/office/powerpoint/2010/main" val="2887003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Established in 2006, the Office of Resident Wellness (ORW) was created to enhance the personal well-being and professional achievements of the University of Toronto’s (U of T) Postgraduate Medical Education (PGME) trainees through the provision of support services, the development and delivery of educational programs, and scholarly work to advance the field of physician health in medical training.</a:t>
            </a:r>
          </a:p>
        </p:txBody>
      </p:sp>
      <p:sp>
        <p:nvSpPr>
          <p:cNvPr id="4" name="Slide Number Placeholder 3"/>
          <p:cNvSpPr>
            <a:spLocks noGrp="1"/>
          </p:cNvSpPr>
          <p:nvPr>
            <p:ph type="sldNum" sz="quarter" idx="10"/>
          </p:nvPr>
        </p:nvSpPr>
        <p:spPr/>
        <p:txBody>
          <a:bodyPr/>
          <a:lstStyle/>
          <a:p>
            <a:fld id="{A0C23F4C-2316-2747-87E2-C52404A45A02}" type="slidenum">
              <a:rPr lang="en-US" smtClean="0"/>
              <a:t>1</a:t>
            </a:fld>
            <a:endParaRPr lang="en-US"/>
          </a:p>
        </p:txBody>
      </p:sp>
    </p:spTree>
    <p:extLst>
      <p:ext uri="{BB962C8B-B14F-4D97-AF65-F5344CB8AC3E}">
        <p14:creationId xmlns:p14="http://schemas.microsoft.com/office/powerpoint/2010/main" val="278842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too much time on the negative but important to know</a:t>
            </a:r>
          </a:p>
          <a:p>
            <a:r>
              <a:rPr lang="en-US" dirty="0" smtClean="0"/>
              <a:t>Some from stories</a:t>
            </a:r>
            <a:r>
              <a:rPr lang="en-US" baseline="0" dirty="0" smtClean="0"/>
              <a:t> we hear, some from literature</a:t>
            </a:r>
            <a:endParaRPr lang="en-US" dirty="0"/>
          </a:p>
        </p:txBody>
      </p:sp>
      <p:sp>
        <p:nvSpPr>
          <p:cNvPr id="4" name="Slide Number Placeholder 3"/>
          <p:cNvSpPr>
            <a:spLocks noGrp="1"/>
          </p:cNvSpPr>
          <p:nvPr>
            <p:ph type="sldNum" sz="quarter" idx="10"/>
          </p:nvPr>
        </p:nvSpPr>
        <p:spPr/>
        <p:txBody>
          <a:bodyPr/>
          <a:lstStyle/>
          <a:p>
            <a:fld id="{B554069B-00CB-894E-89D6-27D0A666AEE8}" type="slidenum">
              <a:rPr lang="en-US" smtClean="0"/>
              <a:t>4</a:t>
            </a:fld>
            <a:endParaRPr lang="en-US"/>
          </a:p>
        </p:txBody>
      </p:sp>
    </p:spTree>
    <p:extLst>
      <p:ext uri="{BB962C8B-B14F-4D97-AF65-F5344CB8AC3E}">
        <p14:creationId xmlns:p14="http://schemas.microsoft.com/office/powerpoint/2010/main" val="153329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-burnout- residents at highest risk, 40%</a:t>
            </a:r>
            <a:r>
              <a:rPr lang="en-US" baseline="0" dirty="0" smtClean="0"/>
              <a:t> surgeons (US), single greatest risk for career </a:t>
            </a:r>
            <a:r>
              <a:rPr lang="en-US" baseline="0" dirty="0" err="1" smtClean="0"/>
              <a:t>disatisfaction</a:t>
            </a:r>
            <a:endParaRPr lang="en-US" baseline="0" dirty="0" smtClean="0"/>
          </a:p>
          <a:p>
            <a:r>
              <a:rPr lang="en-US" baseline="0" dirty="0" smtClean="0"/>
              <a:t>-</a:t>
            </a:r>
            <a:r>
              <a:rPr lang="en-US" sz="2400" dirty="0"/>
              <a:t>Mood/anxiety disorders- </a:t>
            </a:r>
            <a:r>
              <a:rPr lang="en-US" sz="2200" dirty="0"/>
              <a:t>30% US surgeons had depressive </a:t>
            </a:r>
            <a:r>
              <a:rPr lang="en-US" sz="2200" dirty="0" err="1"/>
              <a:t>sx</a:t>
            </a:r>
            <a:r>
              <a:rPr lang="en-US" sz="2200" dirty="0"/>
              <a:t>*, Residents 7-56%</a:t>
            </a:r>
          </a:p>
          <a:p>
            <a:r>
              <a:rPr lang="en-US" sz="2200" dirty="0"/>
              <a:t>-SUD- 1.25-1.75 relative risk (surgical subspecialties)</a:t>
            </a:r>
          </a:p>
          <a:p>
            <a:r>
              <a:rPr lang="en-US" sz="3500" i="1" dirty="0"/>
              <a:t>Rogers,  </a:t>
            </a:r>
            <a:r>
              <a:rPr lang="en-US" sz="3500" i="1" dirty="0" err="1"/>
              <a:t>Gawande</a:t>
            </a:r>
            <a:r>
              <a:rPr lang="en-US" sz="3500" i="1" dirty="0"/>
              <a:t> et al, Surgery, 2006</a:t>
            </a:r>
          </a:p>
          <a:p>
            <a:pPr lvl="1"/>
            <a:r>
              <a:rPr lang="en-US" sz="3000" dirty="0"/>
              <a:t>Judgment errors (66%) and vigilance or memory failures (63%) were the most common contributory factors</a:t>
            </a:r>
          </a:p>
          <a:p>
            <a:pPr lvl="1"/>
            <a:r>
              <a:rPr lang="en-US" sz="3000" dirty="0"/>
              <a:t>Communication errors 24</a:t>
            </a:r>
            <a:r>
              <a:rPr lang="en-US" dirty="0" smtClean="0"/>
              <a:t>%</a:t>
            </a:r>
          </a:p>
          <a:p>
            <a:pPr lvl="1"/>
            <a:r>
              <a:rPr lang="en-US" dirty="0" smtClean="0"/>
              <a:t>(Compared with 41% lack of technical knowledge)</a:t>
            </a:r>
          </a:p>
          <a:p>
            <a:r>
              <a:rPr lang="en-US" i="1" dirty="0" err="1" smtClean="0"/>
              <a:t>Shanafelt</a:t>
            </a:r>
            <a:r>
              <a:rPr lang="en-US" i="1" dirty="0" smtClean="0"/>
              <a:t> et al, Annals of Surgery 2010</a:t>
            </a:r>
          </a:p>
          <a:p>
            <a:pPr lvl="1"/>
            <a:r>
              <a:rPr lang="en-US" dirty="0" smtClean="0"/>
              <a:t>Burnout and depression are independent predictors of reporting major medical error</a:t>
            </a:r>
          </a:p>
          <a:p>
            <a:r>
              <a:rPr lang="en-US" dirty="0" smtClean="0"/>
              <a:t>depressed residents make 6X medication errors than </a:t>
            </a:r>
            <a:r>
              <a:rPr lang="en-US" dirty="0" err="1" smtClean="0"/>
              <a:t>nondepressed</a:t>
            </a:r>
            <a:r>
              <a:rPr lang="en-US" dirty="0" smtClean="0"/>
              <a:t> </a:t>
            </a:r>
            <a:r>
              <a:rPr lang="en-US" sz="2600" i="1" dirty="0"/>
              <a:t>(</a:t>
            </a:r>
            <a:r>
              <a:rPr lang="en-US" sz="2600" i="1" dirty="0" err="1"/>
              <a:t>Fahrenkopf</a:t>
            </a:r>
            <a:r>
              <a:rPr lang="en-US" sz="2600" i="1" dirty="0"/>
              <a:t>, BMJ 2008) </a:t>
            </a:r>
          </a:p>
          <a:p>
            <a:r>
              <a:rPr lang="en-US" sz="2200" dirty="0"/>
              <a:t> </a:t>
            </a:r>
          </a:p>
          <a:p>
            <a:r>
              <a:rPr lang="en-US" sz="2200" dirty="0"/>
              <a:t>-CMPA opens more files on surgical subspecialties than all others</a:t>
            </a:r>
          </a:p>
          <a:p>
            <a:endParaRPr lang="en-US" dirty="0"/>
          </a:p>
        </p:txBody>
      </p:sp>
      <p:sp>
        <p:nvSpPr>
          <p:cNvPr id="4" name="Slide Number Placeholder 3"/>
          <p:cNvSpPr>
            <a:spLocks noGrp="1"/>
          </p:cNvSpPr>
          <p:nvPr>
            <p:ph type="sldNum" sz="quarter" idx="10"/>
          </p:nvPr>
        </p:nvSpPr>
        <p:spPr/>
        <p:txBody>
          <a:bodyPr/>
          <a:lstStyle/>
          <a:p>
            <a:fld id="{B554069B-00CB-894E-89D6-27D0A666AEE8}" type="slidenum">
              <a:rPr lang="en-US" smtClean="0"/>
              <a:t>5</a:t>
            </a:fld>
            <a:endParaRPr lang="en-US"/>
          </a:p>
        </p:txBody>
      </p:sp>
    </p:spTree>
    <p:extLst>
      <p:ext uri="{BB962C8B-B14F-4D97-AF65-F5344CB8AC3E}">
        <p14:creationId xmlns:p14="http://schemas.microsoft.com/office/powerpoint/2010/main" val="255758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F439DE23-4077-ED42-A019-7BA34A72BEFF}"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465887">
              <a:defRPr/>
            </a:pPr>
            <a:r>
              <a:rPr lang="en-US" sz="2900" dirty="0"/>
              <a:t>hear others experiences (not alone), opportunity to reflect</a:t>
            </a:r>
          </a:p>
          <a:p>
            <a:pPr marL="0" lvl="2" defTabSz="465887">
              <a:defRPr/>
            </a:pPr>
            <a:r>
              <a:rPr lang="en-US" sz="2900" dirty="0"/>
              <a:t>Learning and practicing exercises, concrete examples</a:t>
            </a:r>
          </a:p>
          <a:p>
            <a:pPr marL="0" lvl="2" defTabSz="465887">
              <a:defRPr/>
            </a:pPr>
            <a:r>
              <a:rPr lang="en-US" sz="2900" dirty="0"/>
              <a:t>Research, theory, available resources</a:t>
            </a:r>
          </a:p>
          <a:p>
            <a:pPr marL="0" lvl="2" defTabSz="465887">
              <a:defRPr/>
            </a:pPr>
            <a:endParaRPr lang="en-US" sz="2900" dirty="0"/>
          </a:p>
          <a:p>
            <a:pPr marL="0" lvl="2" defTabSz="465887">
              <a:defRPr/>
            </a:pPr>
            <a:endParaRPr lang="en-US" sz="2900" dirty="0"/>
          </a:p>
          <a:p>
            <a:endParaRPr lang="en-US" dirty="0"/>
          </a:p>
        </p:txBody>
      </p:sp>
      <p:sp>
        <p:nvSpPr>
          <p:cNvPr id="4" name="Slide Number Placeholder 3"/>
          <p:cNvSpPr>
            <a:spLocks noGrp="1"/>
          </p:cNvSpPr>
          <p:nvPr>
            <p:ph type="sldNum" sz="quarter" idx="10"/>
          </p:nvPr>
        </p:nvSpPr>
        <p:spPr/>
        <p:txBody>
          <a:bodyPr/>
          <a:lstStyle/>
          <a:p>
            <a:fld id="{1C815A0F-88E1-8E48-9B4C-755FDF8F9881}" type="slidenum">
              <a:rPr lang="en-US" smtClean="0"/>
              <a:t>25</a:t>
            </a:fld>
            <a:endParaRPr lang="en-US"/>
          </a:p>
        </p:txBody>
      </p:sp>
    </p:spTree>
    <p:extLst>
      <p:ext uri="{BB962C8B-B14F-4D97-AF65-F5344CB8AC3E}">
        <p14:creationId xmlns:p14="http://schemas.microsoft.com/office/powerpoint/2010/main" val="358371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4725"/>
            <a:ext cx="7772400" cy="1470025"/>
          </a:xfrm>
          <a:prstGeom prst="rect">
            <a:avLst/>
          </a:prstGeom>
        </p:spPr>
        <p:txBody>
          <a:bodyPr/>
          <a:lstStyle>
            <a:lvl1pPr>
              <a:defRPr sz="4800">
                <a:latin typeface="Arial"/>
                <a:cs typeface="Aria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371600" y="3886200"/>
            <a:ext cx="6400800" cy="952500"/>
          </a:xfrm>
          <a:prstGeom prst="rect">
            <a:avLst/>
          </a:prstGeom>
        </p:spPr>
        <p:txBody>
          <a:bodyPr/>
          <a:lstStyle>
            <a:lvl1pPr marL="0" indent="0" algn="ctr">
              <a:buNone/>
              <a:defRPr>
                <a:solidFill>
                  <a:schemeClr val="tx1">
                    <a:lumMod val="65000"/>
                    <a:lumOff val="35000"/>
                  </a:schemeClr>
                </a:solidFill>
                <a:latin typeface="Palatino"/>
                <a:cs typeface="Palatin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9" name="Picture 8" descr="2PPT_Header-FullWidth_Duotone.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735931"/>
          </a:xfrm>
          <a:prstGeom prst="rect">
            <a:avLst/>
          </a:prstGeom>
        </p:spPr>
      </p:pic>
      <p:pic>
        <p:nvPicPr>
          <p:cNvPr id="10" name="Picture 9" descr="Sig_EDUAB_PGME_655.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08600"/>
            <a:ext cx="4254500" cy="1549400"/>
          </a:xfrm>
          <a:prstGeom prst="rect">
            <a:avLst/>
          </a:prstGeom>
        </p:spPr>
      </p:pic>
    </p:spTree>
    <p:extLst>
      <p:ext uri="{BB962C8B-B14F-4D97-AF65-F5344CB8AC3E}">
        <p14:creationId xmlns:p14="http://schemas.microsoft.com/office/powerpoint/2010/main" val="70983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a:xfrm>
            <a:off x="609600" y="228600"/>
            <a:ext cx="8153400" cy="990600"/>
          </a:xfrm>
          <a:prstGeom prst="rect">
            <a:avLst/>
          </a:prstGeom>
        </p:spPr>
        <p:txBody>
          <a:bodyPr/>
          <a:lstStyle/>
          <a:p>
            <a:r>
              <a:rPr lang="en-US" smtClean="0"/>
              <a:t>Click to edit Master title style</a:t>
            </a:r>
            <a:endParaRPr/>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3F6B7B85-67B3-9E4D-91EA-EF7E28743C75}" type="datetimeFigureOut">
              <a:rPr lang="en-US" smtClean="0"/>
              <a:pPr/>
              <a:t>16-01-29</a:t>
            </a:fld>
            <a:endParaRPr lang="en-US"/>
          </a:p>
        </p:txBody>
      </p:sp>
      <p:sp>
        <p:nvSpPr>
          <p:cNvPr id="6" name="Footer Placeholder 5"/>
          <p:cNvSpPr>
            <a:spLocks noGrp="1"/>
          </p:cNvSpPr>
          <p:nvPr>
            <p:ph type="ftr" sz="quarter" idx="11"/>
          </p:nvPr>
        </p:nvSpPr>
        <p:spPr>
          <a:xfrm>
            <a:off x="609600" y="6248206"/>
            <a:ext cx="5421083"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p>
            <a:fld id="{19E7EF78-BB43-6C46-B443-7B903A40721D}" type="slidenum">
              <a:rPr lang="en-US" smtClean="0"/>
              <a:pPr/>
              <a:t>‹#›</a:t>
            </a:fld>
            <a:endParaRPr lang="en-US"/>
          </a:p>
        </p:txBody>
      </p:sp>
      <p:sp>
        <p:nvSpPr>
          <p:cNvPr id="12" name="Content Placeholder 2"/>
          <p:cNvSpPr>
            <a:spLocks noGrp="1"/>
          </p:cNvSpPr>
          <p:nvPr>
            <p:ph sz="half" idx="17"/>
          </p:nvPr>
        </p:nvSpPr>
        <p:spPr>
          <a:xfrm>
            <a:off x="502920" y="1985963"/>
            <a:ext cx="3657413"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9746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PPT_FooterFullWidth_Duoto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343650"/>
            <a:ext cx="9144001" cy="542925"/>
          </a:xfrm>
          <a:prstGeom prst="rect">
            <a:avLst/>
          </a:prstGeom>
        </p:spPr>
      </p:pic>
      <p:sp>
        <p:nvSpPr>
          <p:cNvPr id="5" name="Slide Number Placeholder 4"/>
          <p:cNvSpPr>
            <a:spLocks noGrp="1"/>
          </p:cNvSpPr>
          <p:nvPr>
            <p:ph type="sldNum" sz="quarter" idx="12"/>
          </p:nvPr>
        </p:nvSpPr>
        <p:spPr>
          <a:xfrm>
            <a:off x="4165600" y="6432550"/>
            <a:ext cx="838200" cy="365125"/>
          </a:xfrm>
          <a:prstGeom prst="rect">
            <a:avLst/>
          </a:prstGeom>
        </p:spPr>
        <p:txBody>
          <a:bodyPr/>
          <a:lstStyle>
            <a:lvl1pPr algn="ctr">
              <a:defRPr>
                <a:solidFill>
                  <a:schemeClr val="bg1"/>
                </a:solidFill>
              </a:defRPr>
            </a:lvl1pPr>
          </a:lstStyle>
          <a:p>
            <a:fld id="{3E85BFC7-B8EE-0D48-9102-476273A67B3C}" type="slidenum">
              <a:rPr lang="en-US" smtClean="0"/>
              <a:pPr/>
              <a:t>‹#›</a:t>
            </a:fld>
            <a:endParaRPr lang="en-US" dirty="0"/>
          </a:p>
        </p:txBody>
      </p:sp>
      <p:sp>
        <p:nvSpPr>
          <p:cNvPr id="9" name="Title 1"/>
          <p:cNvSpPr>
            <a:spLocks noGrp="1"/>
          </p:cNvSpPr>
          <p:nvPr>
            <p:ph type="title"/>
          </p:nvPr>
        </p:nvSpPr>
        <p:spPr>
          <a:xfrm>
            <a:off x="304800" y="254000"/>
            <a:ext cx="8839200" cy="1108075"/>
          </a:xfrm>
          <a:prstGeom prst="rect">
            <a:avLst/>
          </a:prstGeom>
        </p:spPr>
        <p:txBody>
          <a:bodyPr anchor="t"/>
          <a:lstStyle>
            <a:lvl1pPr algn="l">
              <a:defRPr sz="3600" b="1" cap="all">
                <a:latin typeface="Arial"/>
                <a:cs typeface="Arial"/>
              </a:defRPr>
            </a:lvl1pPr>
          </a:lstStyle>
          <a:p>
            <a:r>
              <a:rPr lang="en-CA" dirty="0" smtClean="0"/>
              <a:t>Click to edit Master title style</a:t>
            </a:r>
            <a:endParaRPr lang="en-US" dirty="0"/>
          </a:p>
        </p:txBody>
      </p:sp>
    </p:spTree>
    <p:extLst>
      <p:ext uri="{BB962C8B-B14F-4D97-AF65-F5344CB8AC3E}">
        <p14:creationId xmlns:p14="http://schemas.microsoft.com/office/powerpoint/2010/main" val="95994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pic>
        <p:nvPicPr>
          <p:cNvPr id="4" name="Picture 3" descr="PPT_FooterFullWidth_Duoto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343650"/>
            <a:ext cx="9144001" cy="542925"/>
          </a:xfrm>
          <a:prstGeom prst="rect">
            <a:avLst/>
          </a:prstGeom>
        </p:spPr>
      </p:pic>
      <p:sp>
        <p:nvSpPr>
          <p:cNvPr id="5" name="Slide Number Placeholder 4"/>
          <p:cNvSpPr>
            <a:spLocks noGrp="1"/>
          </p:cNvSpPr>
          <p:nvPr>
            <p:ph type="sldNum" sz="quarter" idx="12"/>
          </p:nvPr>
        </p:nvSpPr>
        <p:spPr>
          <a:xfrm>
            <a:off x="4165600" y="6432550"/>
            <a:ext cx="838200" cy="365125"/>
          </a:xfrm>
          <a:prstGeom prst="rect">
            <a:avLst/>
          </a:prstGeom>
        </p:spPr>
        <p:txBody>
          <a:bodyPr/>
          <a:lstStyle>
            <a:lvl1pPr algn="ctr">
              <a:defRPr>
                <a:solidFill>
                  <a:schemeClr val="bg1"/>
                </a:solidFill>
              </a:defRPr>
            </a:lvl1pPr>
          </a:lstStyle>
          <a:p>
            <a:fld id="{3E85BFC7-B8EE-0D48-9102-476273A67B3C}" type="slidenum">
              <a:rPr lang="en-US" smtClean="0"/>
              <a:pPr/>
              <a:t>‹#›</a:t>
            </a:fld>
            <a:endParaRPr lang="en-US" dirty="0"/>
          </a:p>
        </p:txBody>
      </p:sp>
    </p:spTree>
    <p:extLst>
      <p:ext uri="{BB962C8B-B14F-4D97-AF65-F5344CB8AC3E}">
        <p14:creationId xmlns:p14="http://schemas.microsoft.com/office/powerpoint/2010/main" val="66720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438"/>
            <a:ext cx="8229600" cy="1143000"/>
          </a:xfrm>
          <a:prstGeom prst="rect">
            <a:avLst/>
          </a:prstGeom>
        </p:spPr>
        <p:txBody>
          <a:bodyPr/>
          <a:lstStyle>
            <a:lvl1pPr>
              <a:defRPr>
                <a:latin typeface="Arial"/>
                <a:cs typeface="Arial"/>
              </a:defRPr>
            </a:lvl1pPr>
          </a:lstStyle>
          <a:p>
            <a:r>
              <a:rPr lang="en-CA" dirty="0" smtClean="0"/>
              <a:t>Click to edit Master title style</a:t>
            </a:r>
            <a:endParaRPr lang="en-US" dirty="0"/>
          </a:p>
        </p:txBody>
      </p:sp>
      <p:sp>
        <p:nvSpPr>
          <p:cNvPr id="3" name="Content Placeholder 2"/>
          <p:cNvSpPr>
            <a:spLocks noGrp="1"/>
          </p:cNvSpPr>
          <p:nvPr>
            <p:ph idx="1"/>
          </p:nvPr>
        </p:nvSpPr>
        <p:spPr>
          <a:xfrm>
            <a:off x="609600" y="3022601"/>
            <a:ext cx="8229600" cy="251459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5" name="Picture 4" descr="PPT_FooterFullWidth_Duoto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100" y="6496050"/>
            <a:ext cx="9144001" cy="542925"/>
          </a:xfrm>
          <a:prstGeom prst="rect">
            <a:avLst/>
          </a:prstGeom>
        </p:spPr>
      </p:pic>
      <p:sp>
        <p:nvSpPr>
          <p:cNvPr id="6" name="Slide Number Placeholder 4"/>
          <p:cNvSpPr txBox="1">
            <a:spLocks/>
          </p:cNvSpPr>
          <p:nvPr userDrawn="1"/>
        </p:nvSpPr>
        <p:spPr>
          <a:xfrm>
            <a:off x="4318000" y="6584950"/>
            <a:ext cx="838200" cy="365125"/>
          </a:xfrm>
          <a:prstGeom prst="rect">
            <a:avLst/>
          </a:prstGeom>
        </p:spPr>
        <p:txBody>
          <a:bodyP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85BFC7-B8EE-0D48-9102-476273A67B3C}" type="slidenum">
              <a:rPr lang="en-US" smtClean="0"/>
              <a:pPr/>
              <a:t>‹#›</a:t>
            </a:fld>
            <a:endParaRPr lang="en-US" dirty="0"/>
          </a:p>
        </p:txBody>
      </p:sp>
    </p:spTree>
    <p:extLst>
      <p:ext uri="{BB962C8B-B14F-4D97-AF65-F5344CB8AC3E}">
        <p14:creationId xmlns:p14="http://schemas.microsoft.com/office/powerpoint/2010/main" val="330938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D5C6CC-DB42-9543-B263-96E540A2569B}" type="datetimeFigureOut">
              <a:rPr lang="en-US" smtClean="0"/>
              <a:t>16-01-29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F0784B0-DB60-8B48-8A58-6D85C709D597}" type="slidenum">
              <a:rPr lang="en-US" smtClean="0"/>
              <a:t>‹#›</a:t>
            </a:fld>
            <a:endParaRPr lang="en-US"/>
          </a:p>
        </p:txBody>
      </p:sp>
    </p:spTree>
    <p:extLst>
      <p:ext uri="{BB962C8B-B14F-4D97-AF65-F5344CB8AC3E}">
        <p14:creationId xmlns:p14="http://schemas.microsoft.com/office/powerpoint/2010/main" val="304513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3" name="Picture 2" descr="Wellness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013574"/>
            <a:ext cx="9144000" cy="857250"/>
          </a:xfrm>
          <a:prstGeom prst="rect">
            <a:avLst/>
          </a:prstGeom>
        </p:spPr>
      </p:pic>
      <p:sp>
        <p:nvSpPr>
          <p:cNvPr id="9" name="Title 1"/>
          <p:cNvSpPr>
            <a:spLocks noGrp="1"/>
          </p:cNvSpPr>
          <p:nvPr>
            <p:ph type="title" hasCustomPrompt="1"/>
          </p:nvPr>
        </p:nvSpPr>
        <p:spPr>
          <a:xfrm>
            <a:off x="304800" y="254000"/>
            <a:ext cx="8839200" cy="1108075"/>
          </a:xfrm>
          <a:prstGeom prst="rect">
            <a:avLst/>
          </a:prstGeom>
        </p:spPr>
        <p:txBody>
          <a:bodyPr anchor="t"/>
          <a:lstStyle>
            <a:lvl1pPr algn="l">
              <a:defRPr sz="3400" b="1" cap="none">
                <a:latin typeface="Arial"/>
                <a:cs typeface="Arial"/>
              </a:defRPr>
            </a:lvl1pPr>
          </a:lstStyle>
          <a:p>
            <a:r>
              <a:rPr lang="en-CA" dirty="0" smtClean="0"/>
              <a:t>Click to edit master title style</a:t>
            </a:r>
            <a:endParaRPr lang="en-US" dirty="0"/>
          </a:p>
        </p:txBody>
      </p:sp>
      <p:sp>
        <p:nvSpPr>
          <p:cNvPr id="11" name="Text Placeholder 2"/>
          <p:cNvSpPr>
            <a:spLocks noGrp="1"/>
          </p:cNvSpPr>
          <p:nvPr>
            <p:ph type="body" idx="1"/>
          </p:nvPr>
        </p:nvSpPr>
        <p:spPr>
          <a:xfrm>
            <a:off x="304800" y="1360488"/>
            <a:ext cx="7772400" cy="4519612"/>
          </a:xfrm>
          <a:prstGeom prst="rect">
            <a:avLst/>
          </a:prstGeom>
        </p:spPr>
        <p:txBody>
          <a:bodyPr anchor="t"/>
          <a:lstStyle>
            <a:lvl1pPr marL="0" indent="0" algn="l">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Tree>
    <p:extLst>
      <p:ext uri="{BB962C8B-B14F-4D97-AF65-F5344CB8AC3E}">
        <p14:creationId xmlns:p14="http://schemas.microsoft.com/office/powerpoint/2010/main" val="317919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3" name="Picture 2" descr="Wellness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013574"/>
            <a:ext cx="9144000" cy="857250"/>
          </a:xfrm>
          <a:prstGeom prst="rect">
            <a:avLst/>
          </a:prstGeom>
        </p:spPr>
      </p:pic>
      <p:sp>
        <p:nvSpPr>
          <p:cNvPr id="9" name="Title 1"/>
          <p:cNvSpPr>
            <a:spLocks noGrp="1"/>
          </p:cNvSpPr>
          <p:nvPr>
            <p:ph type="title" hasCustomPrompt="1"/>
          </p:nvPr>
        </p:nvSpPr>
        <p:spPr>
          <a:xfrm>
            <a:off x="304800" y="254000"/>
            <a:ext cx="8839200" cy="1108075"/>
          </a:xfrm>
          <a:prstGeom prst="rect">
            <a:avLst/>
          </a:prstGeom>
        </p:spPr>
        <p:txBody>
          <a:bodyPr anchor="t"/>
          <a:lstStyle>
            <a:lvl1pPr algn="l">
              <a:defRPr sz="3400" b="1" cap="none">
                <a:latin typeface="Arial"/>
                <a:cs typeface="Arial"/>
              </a:defRPr>
            </a:lvl1pPr>
          </a:lstStyle>
          <a:p>
            <a:r>
              <a:rPr lang="en-CA" dirty="0" smtClean="0"/>
              <a:t>Click to edit master title style</a:t>
            </a:r>
            <a:endParaRPr lang="en-US" dirty="0"/>
          </a:p>
        </p:txBody>
      </p:sp>
      <p:sp>
        <p:nvSpPr>
          <p:cNvPr id="11" name="Text Placeholder 2"/>
          <p:cNvSpPr>
            <a:spLocks noGrp="1"/>
          </p:cNvSpPr>
          <p:nvPr>
            <p:ph type="body" idx="1"/>
          </p:nvPr>
        </p:nvSpPr>
        <p:spPr>
          <a:xfrm>
            <a:off x="304800" y="1360488"/>
            <a:ext cx="7772400" cy="4519612"/>
          </a:xfrm>
          <a:prstGeom prst="rect">
            <a:avLst/>
          </a:prstGeom>
        </p:spPr>
        <p:txBody>
          <a:bodyPr anchor="t"/>
          <a:lstStyle>
            <a:lvl1pPr marL="0" indent="0" algn="l">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Tree>
    <p:extLst>
      <p:ext uri="{BB962C8B-B14F-4D97-AF65-F5344CB8AC3E}">
        <p14:creationId xmlns:p14="http://schemas.microsoft.com/office/powerpoint/2010/main" val="342098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3" name="Picture 2" descr="Wellness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013574"/>
            <a:ext cx="9144000" cy="857250"/>
          </a:xfrm>
          <a:prstGeom prst="rect">
            <a:avLst/>
          </a:prstGeom>
        </p:spPr>
      </p:pic>
      <p:sp>
        <p:nvSpPr>
          <p:cNvPr id="9" name="Title 1"/>
          <p:cNvSpPr>
            <a:spLocks noGrp="1"/>
          </p:cNvSpPr>
          <p:nvPr>
            <p:ph type="title" hasCustomPrompt="1"/>
          </p:nvPr>
        </p:nvSpPr>
        <p:spPr>
          <a:xfrm>
            <a:off x="304800" y="254000"/>
            <a:ext cx="8839200" cy="1108075"/>
          </a:xfrm>
          <a:prstGeom prst="rect">
            <a:avLst/>
          </a:prstGeom>
        </p:spPr>
        <p:txBody>
          <a:bodyPr anchor="t"/>
          <a:lstStyle>
            <a:lvl1pPr algn="l">
              <a:defRPr sz="3400" b="1" cap="none">
                <a:latin typeface="Arial"/>
                <a:cs typeface="Arial"/>
              </a:defRPr>
            </a:lvl1pPr>
          </a:lstStyle>
          <a:p>
            <a:r>
              <a:rPr lang="en-CA" dirty="0" smtClean="0"/>
              <a:t>Click to edit master title style</a:t>
            </a:r>
            <a:endParaRPr lang="en-US" dirty="0"/>
          </a:p>
        </p:txBody>
      </p:sp>
      <p:sp>
        <p:nvSpPr>
          <p:cNvPr id="11" name="Text Placeholder 2"/>
          <p:cNvSpPr>
            <a:spLocks noGrp="1"/>
          </p:cNvSpPr>
          <p:nvPr>
            <p:ph type="body" idx="1"/>
          </p:nvPr>
        </p:nvSpPr>
        <p:spPr>
          <a:xfrm>
            <a:off x="304800" y="1360488"/>
            <a:ext cx="7772400" cy="4519612"/>
          </a:xfrm>
          <a:prstGeom prst="rect">
            <a:avLst/>
          </a:prstGeom>
        </p:spPr>
        <p:txBody>
          <a:bodyPr anchor="t"/>
          <a:lstStyle>
            <a:lvl1pPr marL="0" indent="0" algn="l">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Tree>
    <p:extLst>
      <p:ext uri="{BB962C8B-B14F-4D97-AF65-F5344CB8AC3E}">
        <p14:creationId xmlns:p14="http://schemas.microsoft.com/office/powerpoint/2010/main" val="304042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3" name="Picture 2" descr="Wellness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6013574"/>
            <a:ext cx="9144000" cy="857250"/>
          </a:xfrm>
          <a:prstGeom prst="rect">
            <a:avLst/>
          </a:prstGeom>
        </p:spPr>
      </p:pic>
      <p:sp>
        <p:nvSpPr>
          <p:cNvPr id="9" name="Title 1"/>
          <p:cNvSpPr>
            <a:spLocks noGrp="1"/>
          </p:cNvSpPr>
          <p:nvPr>
            <p:ph type="title" hasCustomPrompt="1"/>
          </p:nvPr>
        </p:nvSpPr>
        <p:spPr>
          <a:xfrm>
            <a:off x="304800" y="254000"/>
            <a:ext cx="8839200" cy="1108075"/>
          </a:xfrm>
          <a:prstGeom prst="rect">
            <a:avLst/>
          </a:prstGeom>
        </p:spPr>
        <p:txBody>
          <a:bodyPr anchor="t"/>
          <a:lstStyle>
            <a:lvl1pPr algn="l">
              <a:defRPr sz="3400" b="1" cap="none">
                <a:latin typeface="Arial"/>
                <a:cs typeface="Arial"/>
              </a:defRPr>
            </a:lvl1pPr>
          </a:lstStyle>
          <a:p>
            <a:r>
              <a:rPr lang="en-CA" dirty="0" smtClean="0"/>
              <a:t>Click to edit master title style</a:t>
            </a:r>
            <a:endParaRPr lang="en-US" dirty="0"/>
          </a:p>
        </p:txBody>
      </p:sp>
      <p:sp>
        <p:nvSpPr>
          <p:cNvPr id="11" name="Text Placeholder 2"/>
          <p:cNvSpPr>
            <a:spLocks noGrp="1"/>
          </p:cNvSpPr>
          <p:nvPr>
            <p:ph type="body" idx="1"/>
          </p:nvPr>
        </p:nvSpPr>
        <p:spPr>
          <a:xfrm>
            <a:off x="304800" y="1360488"/>
            <a:ext cx="7772400" cy="4519612"/>
          </a:xfrm>
          <a:prstGeom prst="rect">
            <a:avLst/>
          </a:prstGeom>
        </p:spPr>
        <p:txBody>
          <a:bodyPr anchor="t"/>
          <a:lstStyle>
            <a:lvl1pPr marL="0" indent="0" algn="l">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Tree>
    <p:extLst>
      <p:ext uri="{BB962C8B-B14F-4D97-AF65-F5344CB8AC3E}">
        <p14:creationId xmlns:p14="http://schemas.microsoft.com/office/powerpoint/2010/main" val="397697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32997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1" r:id="rId3"/>
    <p:sldLayoutId id="2147483650" r:id="rId4"/>
    <p:sldLayoutId id="2147483655" r:id="rId5"/>
    <p:sldLayoutId id="2147483658" r:id="rId6"/>
    <p:sldLayoutId id="2147483660" r:id="rId7"/>
    <p:sldLayoutId id="2147483661" r:id="rId8"/>
    <p:sldLayoutId id="2147483662" r:id="rId9"/>
    <p:sldLayoutId id="2147483663" r:id="rId10"/>
  </p:sldLayoutIdLst>
  <p:txStyles>
    <p:titleStyle>
      <a:lvl1pPr algn="ctr" defTabSz="457200" rtl="0" eaLnBrk="1" latinLnBrk="0" hangingPunct="1">
        <a:spcBef>
          <a:spcPct val="0"/>
        </a:spcBef>
        <a:buNone/>
        <a:defRPr sz="5400" b="0" i="0" kern="1200">
          <a:solidFill>
            <a:srgbClr val="003366"/>
          </a:solidFill>
          <a:latin typeface="Trade Gothic LT Std Cn"/>
          <a:ea typeface="+mj-ea"/>
          <a:cs typeface="Trade Gothic LT Std C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pgme.utoronto.ca/content/resident-wellnes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gov.on.ca/en/ms/healthcareconnect/public/" TargetMode="External"/><Relationship Id="rId4" Type="http://schemas.openxmlformats.org/officeDocument/2006/relationships/hyperlink" Target="http://www.phpoma.org/" TargetMode="External"/><Relationship Id="rId1" Type="http://schemas.openxmlformats.org/officeDocument/2006/relationships/slideLayout" Target="../slideLayouts/slideLayout4.xml"/><Relationship Id="rId2" Type="http://schemas.openxmlformats.org/officeDocument/2006/relationships/hyperlink" Target="http://www.pairo.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211toronto.ca/" TargetMode="External"/><Relationship Id="rId3" Type="http://schemas.openxmlformats.org/officeDocument/2006/relationships/hyperlink" Target="http://www.settlement.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lness_Cover.jpg"/>
          <p:cNvPicPr>
            <a:picLocks noChangeAspect="1"/>
          </p:cNvPicPr>
          <p:nvPr/>
        </p:nvPicPr>
        <p:blipFill rotWithShape="1">
          <a:blip r:embed="rId3">
            <a:alphaModFix amt="61000"/>
            <a:extLst>
              <a:ext uri="{28A0092B-C50C-407E-A947-70E740481C1C}">
                <a14:useLocalDpi xmlns:a14="http://schemas.microsoft.com/office/drawing/2010/main" val="0"/>
              </a:ext>
            </a:extLst>
          </a:blip>
          <a:srcRect/>
          <a:stretch/>
        </p:blipFill>
        <p:spPr>
          <a:xfrm>
            <a:off x="4990291" y="1956460"/>
            <a:ext cx="3780282" cy="4347324"/>
          </a:xfrm>
          <a:prstGeom prst="rect">
            <a:avLst/>
          </a:prstGeom>
        </p:spPr>
      </p:pic>
      <p:sp>
        <p:nvSpPr>
          <p:cNvPr id="5" name="Title 1"/>
          <p:cNvSpPr txBox="1">
            <a:spLocks/>
          </p:cNvSpPr>
          <p:nvPr/>
        </p:nvSpPr>
        <p:spPr>
          <a:xfrm>
            <a:off x="288824" y="1931310"/>
            <a:ext cx="4479874" cy="1818768"/>
          </a:xfrm>
          <a:prstGeom prst="rect">
            <a:avLst/>
          </a:prstGeom>
        </p:spPr>
        <p:txBody>
          <a:bodyPr/>
          <a:lstStyle>
            <a:lvl1pPr algn="ctr" defTabSz="457200" rtl="0" eaLnBrk="1" latinLnBrk="0" hangingPunct="1">
              <a:spcBef>
                <a:spcPct val="0"/>
              </a:spcBef>
              <a:buNone/>
              <a:defRPr sz="4800" b="0" i="0" kern="1200">
                <a:solidFill>
                  <a:srgbClr val="003366"/>
                </a:solidFill>
                <a:latin typeface="Arial"/>
                <a:ea typeface="+mj-ea"/>
                <a:cs typeface="Arial"/>
              </a:defRPr>
            </a:lvl1pPr>
          </a:lstStyle>
          <a:p>
            <a:pPr algn="l"/>
            <a:r>
              <a:rPr lang="en-US" sz="3400" dirty="0" smtClean="0"/>
              <a:t>The Program Assistant’s Guide to Supporting Health and Well-Being in Training</a:t>
            </a:r>
            <a:r>
              <a:rPr lang="en-US" sz="2800" b="1" dirty="0" smtClean="0"/>
              <a:t/>
            </a:r>
            <a:br>
              <a:rPr lang="en-US" sz="2800" b="1" dirty="0" smtClean="0"/>
            </a:br>
            <a:endParaRPr lang="en-US" sz="2800" dirty="0" smtClean="0"/>
          </a:p>
          <a:p>
            <a:pPr algn="l"/>
            <a:r>
              <a:rPr lang="en-US" sz="2000" dirty="0" smtClean="0"/>
              <a:t>Susan Edwards MD, CCFP, FCFP</a:t>
            </a:r>
          </a:p>
          <a:p>
            <a:pPr algn="l"/>
            <a:r>
              <a:rPr lang="en-US" sz="2000" dirty="0" smtClean="0"/>
              <a:t>Director,</a:t>
            </a:r>
            <a:r>
              <a:rPr lang="en-US" sz="2000" dirty="0"/>
              <a:t> </a:t>
            </a:r>
            <a:r>
              <a:rPr lang="en-US" sz="2000" dirty="0" smtClean="0"/>
              <a:t>Office of Resident Wellness</a:t>
            </a:r>
          </a:p>
          <a:p>
            <a:pPr algn="l"/>
            <a:r>
              <a:rPr lang="en-US" sz="2000" dirty="0" smtClean="0"/>
              <a:t>Jan 12, 2016</a:t>
            </a:r>
            <a:endParaRPr lang="en-US" sz="2000" dirty="0"/>
          </a:p>
        </p:txBody>
      </p:sp>
    </p:spTree>
    <p:extLst>
      <p:ext uri="{BB962C8B-B14F-4D97-AF65-F5344CB8AC3E}">
        <p14:creationId xmlns:p14="http://schemas.microsoft.com/office/powerpoint/2010/main" val="3715977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Helps Residents Through Transitions? </a:t>
            </a:r>
            <a:endParaRPr lang="en-US" sz="4000" dirty="0"/>
          </a:p>
        </p:txBody>
      </p:sp>
      <p:sp>
        <p:nvSpPr>
          <p:cNvPr id="4" name="Text Placeholder 3"/>
          <p:cNvSpPr>
            <a:spLocks noGrp="1"/>
          </p:cNvSpPr>
          <p:nvPr>
            <p:ph type="body" idx="1"/>
          </p:nvPr>
        </p:nvSpPr>
        <p:spPr/>
        <p:txBody>
          <a:bodyPr/>
          <a:lstStyle/>
          <a:p>
            <a:r>
              <a:rPr lang="en-US" sz="2600" dirty="0" smtClean="0"/>
              <a:t>Personal Strategies</a:t>
            </a:r>
            <a:endParaRPr lang="en-US" sz="2600" dirty="0"/>
          </a:p>
        </p:txBody>
      </p:sp>
      <p:sp>
        <p:nvSpPr>
          <p:cNvPr id="3" name="Content Placeholder 2"/>
          <p:cNvSpPr>
            <a:spLocks noGrp="1"/>
          </p:cNvSpPr>
          <p:nvPr>
            <p:ph sz="half" idx="2"/>
          </p:nvPr>
        </p:nvSpPr>
        <p:spPr>
          <a:xfrm>
            <a:off x="457200" y="2174875"/>
            <a:ext cx="4040188" cy="4485542"/>
          </a:xfrm>
        </p:spPr>
        <p:txBody>
          <a:bodyPr>
            <a:normAutofit lnSpcReduction="10000"/>
          </a:bodyPr>
          <a:lstStyle/>
          <a:p>
            <a:r>
              <a:rPr lang="en-US" dirty="0" smtClean="0"/>
              <a:t>Cognitive (reframing, self reflection, self talk)</a:t>
            </a:r>
          </a:p>
          <a:p>
            <a:r>
              <a:rPr lang="en-US" dirty="0" err="1" smtClean="0"/>
              <a:t>Behaviourial</a:t>
            </a:r>
            <a:r>
              <a:rPr lang="en-US" dirty="0" smtClean="0"/>
              <a:t> (boundary setting, being more assertive)</a:t>
            </a:r>
          </a:p>
          <a:p>
            <a:r>
              <a:rPr lang="en-US" dirty="0" smtClean="0"/>
              <a:t>Social (talking to colleagues, family friends, asking for help)</a:t>
            </a:r>
          </a:p>
          <a:p>
            <a:r>
              <a:rPr lang="en-US" dirty="0"/>
              <a:t>S</a:t>
            </a:r>
            <a:r>
              <a:rPr lang="en-US" dirty="0" smtClean="0"/>
              <a:t>elf care (exercise, good food, sleep)</a:t>
            </a:r>
          </a:p>
          <a:p>
            <a:r>
              <a:rPr lang="en-US" dirty="0"/>
              <a:t>C</a:t>
            </a:r>
            <a:r>
              <a:rPr lang="en-US" dirty="0" smtClean="0"/>
              <a:t>onfidence with medical knowledge</a:t>
            </a:r>
            <a:endParaRPr lang="en-US" dirty="0"/>
          </a:p>
        </p:txBody>
      </p:sp>
      <p:sp>
        <p:nvSpPr>
          <p:cNvPr id="5" name="Text Placeholder 4"/>
          <p:cNvSpPr>
            <a:spLocks noGrp="1"/>
          </p:cNvSpPr>
          <p:nvPr>
            <p:ph type="body" sz="quarter" idx="3"/>
          </p:nvPr>
        </p:nvSpPr>
        <p:spPr>
          <a:xfrm>
            <a:off x="4645025" y="1535112"/>
            <a:ext cx="4041775" cy="841531"/>
          </a:xfrm>
        </p:spPr>
        <p:txBody>
          <a:bodyPr>
            <a:noAutofit/>
          </a:bodyPr>
          <a:lstStyle/>
          <a:p>
            <a:r>
              <a:rPr lang="en-US" sz="2600" dirty="0" smtClean="0"/>
              <a:t>Work/Learning Environment</a:t>
            </a:r>
            <a:endParaRPr lang="en-US" sz="2600" dirty="0"/>
          </a:p>
        </p:txBody>
      </p:sp>
      <p:sp>
        <p:nvSpPr>
          <p:cNvPr id="6" name="Content Placeholder 5"/>
          <p:cNvSpPr>
            <a:spLocks noGrp="1"/>
          </p:cNvSpPr>
          <p:nvPr>
            <p:ph sz="quarter" idx="4"/>
          </p:nvPr>
        </p:nvSpPr>
        <p:spPr>
          <a:xfrm>
            <a:off x="4645025" y="2514967"/>
            <a:ext cx="4041775" cy="3611196"/>
          </a:xfrm>
        </p:spPr>
        <p:txBody>
          <a:bodyPr/>
          <a:lstStyle/>
          <a:p>
            <a:r>
              <a:rPr lang="en-US" dirty="0" smtClean="0">
                <a:solidFill>
                  <a:srgbClr val="FF6600"/>
                </a:solidFill>
              </a:rPr>
              <a:t>Team support</a:t>
            </a:r>
          </a:p>
          <a:p>
            <a:r>
              <a:rPr lang="en-US" dirty="0" smtClean="0">
                <a:solidFill>
                  <a:srgbClr val="FF6600"/>
                </a:solidFill>
              </a:rPr>
              <a:t>Familiarity-good orientations</a:t>
            </a:r>
          </a:p>
          <a:p>
            <a:r>
              <a:rPr lang="en-US" dirty="0" smtClean="0"/>
              <a:t>Quality learning opportunities</a:t>
            </a:r>
          </a:p>
          <a:p>
            <a:r>
              <a:rPr lang="en-US" dirty="0" smtClean="0"/>
              <a:t>Engaging teachers</a:t>
            </a:r>
          </a:p>
          <a:p>
            <a:r>
              <a:rPr lang="en-US" dirty="0" smtClean="0"/>
              <a:t>Enthusiastic supervisor</a:t>
            </a:r>
          </a:p>
          <a:p>
            <a:r>
              <a:rPr lang="en-US" dirty="0" smtClean="0">
                <a:solidFill>
                  <a:srgbClr val="FF6600"/>
                </a:solidFill>
              </a:rPr>
              <a:t>Clear expectations</a:t>
            </a:r>
          </a:p>
        </p:txBody>
      </p:sp>
    </p:spTree>
    <p:extLst>
      <p:ext uri="{BB962C8B-B14F-4D97-AF65-F5344CB8AC3E}">
        <p14:creationId xmlns:p14="http://schemas.microsoft.com/office/powerpoint/2010/main" val="74597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5274"/>
            <a:ext cx="8229600" cy="4626092"/>
          </a:xfrm>
        </p:spPr>
        <p:txBody>
          <a:bodyPr>
            <a:normAutofit lnSpcReduction="10000"/>
          </a:bodyPr>
          <a:lstStyle/>
          <a:p>
            <a:pPr marL="0" indent="0">
              <a:spcBef>
                <a:spcPts val="0"/>
              </a:spcBef>
              <a:spcAft>
                <a:spcPts val="1200"/>
              </a:spcAft>
              <a:buNone/>
            </a:pPr>
            <a:r>
              <a:rPr lang="en-US" b="1" dirty="0" smtClean="0"/>
              <a:t>Positive team support related to:</a:t>
            </a:r>
          </a:p>
          <a:p>
            <a:pPr marL="280988" lvl="1" indent="-280988">
              <a:spcBef>
                <a:spcPts val="0"/>
              </a:spcBef>
              <a:spcAft>
                <a:spcPts val="1200"/>
              </a:spcAft>
              <a:buFont typeface="Arial" panose="020B0604020202020204" pitchFamily="34" charset="0"/>
              <a:buChar char="•"/>
            </a:pPr>
            <a:r>
              <a:rPr lang="en-US" dirty="0" smtClean="0"/>
              <a:t>Orientation</a:t>
            </a:r>
          </a:p>
          <a:p>
            <a:pPr marL="280988" lvl="1" indent="-280988">
              <a:spcBef>
                <a:spcPts val="0"/>
              </a:spcBef>
              <a:spcAft>
                <a:spcPts val="1200"/>
              </a:spcAft>
              <a:buFont typeface="Arial" panose="020B0604020202020204" pitchFamily="34" charset="0"/>
              <a:buChar char="•"/>
            </a:pPr>
            <a:r>
              <a:rPr lang="en-US" dirty="0" smtClean="0"/>
              <a:t>Availability/approachability of supervisor</a:t>
            </a:r>
          </a:p>
          <a:p>
            <a:pPr marL="280988" lvl="1" indent="-280988">
              <a:spcBef>
                <a:spcPts val="0"/>
              </a:spcBef>
              <a:spcAft>
                <a:spcPts val="1200"/>
              </a:spcAft>
              <a:buFont typeface="Arial" panose="020B0604020202020204" pitchFamily="34" charset="0"/>
              <a:buChar char="•"/>
            </a:pPr>
            <a:r>
              <a:rPr lang="en-US" dirty="0" smtClean="0"/>
              <a:t>Learning opportunities</a:t>
            </a:r>
          </a:p>
          <a:p>
            <a:pPr marL="280988" lvl="1" indent="-280988">
              <a:spcBef>
                <a:spcPts val="0"/>
              </a:spcBef>
              <a:spcAft>
                <a:spcPts val="1200"/>
              </a:spcAft>
              <a:buFont typeface="Arial" panose="020B0604020202020204" pitchFamily="34" charset="0"/>
              <a:buChar char="•"/>
            </a:pPr>
            <a:r>
              <a:rPr lang="en-US" dirty="0" smtClean="0"/>
              <a:t>Constructive feedback</a:t>
            </a:r>
          </a:p>
          <a:p>
            <a:pPr marL="280988" lvl="1" indent="-280988">
              <a:spcBef>
                <a:spcPts val="0"/>
              </a:spcBef>
              <a:spcAft>
                <a:spcPts val="1200"/>
              </a:spcAft>
              <a:buFont typeface="Arial" panose="020B0604020202020204" pitchFamily="34" charset="0"/>
              <a:buChar char="•"/>
            </a:pPr>
            <a:r>
              <a:rPr lang="en-US" dirty="0" smtClean="0"/>
              <a:t>Clarity of expectations</a:t>
            </a:r>
          </a:p>
          <a:p>
            <a:pPr marL="280988" lvl="1" indent="-280988">
              <a:spcBef>
                <a:spcPts val="0"/>
              </a:spcBef>
              <a:spcAft>
                <a:spcPts val="1200"/>
              </a:spcAft>
              <a:buFont typeface="Arial" panose="020B0604020202020204" pitchFamily="34" charset="0"/>
              <a:buChar char="•"/>
            </a:pPr>
            <a:r>
              <a:rPr lang="en-US" dirty="0" smtClean="0"/>
              <a:t>Supervisor interest in resident</a:t>
            </a:r>
          </a:p>
          <a:p>
            <a:pPr marL="280988" lvl="1" indent="-280988">
              <a:spcBef>
                <a:spcPts val="0"/>
              </a:spcBef>
              <a:spcAft>
                <a:spcPts val="1200"/>
              </a:spcAft>
              <a:buFont typeface="Arial" panose="020B0604020202020204" pitchFamily="34" charset="0"/>
              <a:buChar char="•"/>
            </a:pPr>
            <a:r>
              <a:rPr lang="en-US" dirty="0" smtClean="0"/>
              <a:t>Social activities </a:t>
            </a:r>
          </a:p>
          <a:p>
            <a:pPr lvl="1"/>
            <a:endParaRPr lang="en-US" dirty="0" smtClean="0"/>
          </a:p>
        </p:txBody>
      </p:sp>
      <p:sp>
        <p:nvSpPr>
          <p:cNvPr id="2" name="Title 1"/>
          <p:cNvSpPr>
            <a:spLocks noGrp="1"/>
          </p:cNvSpPr>
          <p:nvPr>
            <p:ph type="title"/>
          </p:nvPr>
        </p:nvSpPr>
        <p:spPr>
          <a:xfrm>
            <a:off x="609600" y="248457"/>
            <a:ext cx="8229600" cy="896817"/>
          </a:xfrm>
        </p:spPr>
        <p:txBody>
          <a:bodyPr>
            <a:normAutofit fontScale="90000"/>
          </a:bodyPr>
          <a:lstStyle/>
          <a:p>
            <a:pPr algn="l"/>
            <a:r>
              <a:rPr lang="en-US" dirty="0" smtClean="0"/>
              <a:t>Team Support </a:t>
            </a:r>
            <a:endParaRPr lang="en-US" dirty="0"/>
          </a:p>
        </p:txBody>
      </p:sp>
      <p:pic>
        <p:nvPicPr>
          <p:cNvPr id="4" name="Picture 3" descr="support-team.jpeg"/>
          <p:cNvPicPr>
            <a:picLocks noChangeAspect="1"/>
          </p:cNvPicPr>
          <p:nvPr/>
        </p:nvPicPr>
        <p:blipFill>
          <a:blip r:embed="rId3"/>
          <a:stretch>
            <a:fillRect/>
          </a:stretch>
        </p:blipFill>
        <p:spPr>
          <a:xfrm>
            <a:off x="6554912" y="2806104"/>
            <a:ext cx="2131888" cy="2965262"/>
          </a:xfrm>
          <a:prstGeom prst="rect">
            <a:avLst/>
          </a:prstGeom>
        </p:spPr>
      </p:pic>
    </p:spTree>
    <p:extLst>
      <p:ext uri="{BB962C8B-B14F-4D97-AF65-F5344CB8AC3E}">
        <p14:creationId xmlns:p14="http://schemas.microsoft.com/office/powerpoint/2010/main" val="53928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468" y="238923"/>
            <a:ext cx="8587732" cy="1068860"/>
          </a:xfrm>
        </p:spPr>
        <p:txBody>
          <a:bodyPr>
            <a:normAutofit fontScale="90000"/>
          </a:bodyPr>
          <a:lstStyle/>
          <a:p>
            <a:pPr eaLnBrk="1" hangingPunct="1"/>
            <a:r>
              <a:rPr lang="en-US" sz="4000" dirty="0" smtClean="0"/>
              <a:t>If You are Concerned About a Resident</a:t>
            </a:r>
          </a:p>
        </p:txBody>
      </p:sp>
      <p:sp>
        <p:nvSpPr>
          <p:cNvPr id="25603" name="Rectangle 3"/>
          <p:cNvSpPr>
            <a:spLocks noGrp="1" noChangeArrowheads="1"/>
          </p:cNvSpPr>
          <p:nvPr>
            <p:ph idx="1"/>
          </p:nvPr>
        </p:nvSpPr>
        <p:spPr>
          <a:xfrm>
            <a:off x="609600" y="1146983"/>
            <a:ext cx="8229600" cy="5339591"/>
          </a:xfrm>
        </p:spPr>
        <p:txBody>
          <a:bodyPr>
            <a:noAutofit/>
          </a:bodyPr>
          <a:lstStyle/>
          <a:p>
            <a:pPr>
              <a:lnSpc>
                <a:spcPct val="90000"/>
              </a:lnSpc>
            </a:pPr>
            <a:r>
              <a:rPr lang="en-US" sz="2800" dirty="0" smtClean="0"/>
              <a:t>Think </a:t>
            </a:r>
            <a:r>
              <a:rPr lang="en-US" sz="2800" dirty="0"/>
              <a:t>“ill”, not “evil</a:t>
            </a:r>
            <a:r>
              <a:rPr lang="en-US" sz="2800" dirty="0" smtClean="0"/>
              <a:t>”</a:t>
            </a:r>
          </a:p>
          <a:p>
            <a:pPr lvl="1">
              <a:lnSpc>
                <a:spcPct val="90000"/>
              </a:lnSpc>
            </a:pPr>
            <a:r>
              <a:rPr lang="en-US" dirty="0" smtClean="0"/>
              <a:t>Sometimes irritating, unprofessional </a:t>
            </a:r>
            <a:r>
              <a:rPr lang="en-US" dirty="0" err="1" smtClean="0"/>
              <a:t>behaviour</a:t>
            </a:r>
            <a:r>
              <a:rPr lang="en-US" dirty="0" smtClean="0"/>
              <a:t> is an unwell resident </a:t>
            </a:r>
            <a:endParaRPr lang="en-US" dirty="0"/>
          </a:p>
          <a:p>
            <a:pPr eaLnBrk="1" hangingPunct="1">
              <a:lnSpc>
                <a:spcPct val="90000"/>
              </a:lnSpc>
            </a:pPr>
            <a:r>
              <a:rPr lang="en-US" sz="2800" dirty="0" smtClean="0"/>
              <a:t>Clarify that you are </a:t>
            </a:r>
            <a:r>
              <a:rPr lang="en-US" sz="2800" i="1" dirty="0" smtClean="0"/>
              <a:t>concerned</a:t>
            </a:r>
          </a:p>
          <a:p>
            <a:pPr eaLnBrk="1" hangingPunct="1">
              <a:lnSpc>
                <a:spcPct val="90000"/>
              </a:lnSpc>
            </a:pPr>
            <a:r>
              <a:rPr lang="en-US" sz="2800" dirty="0" smtClean="0"/>
              <a:t>Normalize, avoid </a:t>
            </a:r>
            <a:r>
              <a:rPr lang="en-US" sz="2800" dirty="0" err="1" smtClean="0"/>
              <a:t>pathologizing</a:t>
            </a:r>
            <a:endParaRPr lang="en-US" sz="2800" dirty="0" smtClean="0"/>
          </a:p>
          <a:p>
            <a:pPr lvl="1">
              <a:lnSpc>
                <a:spcPct val="90000"/>
              </a:lnSpc>
            </a:pPr>
            <a:r>
              <a:rPr lang="en-US" i="1" dirty="0" smtClean="0"/>
              <a:t>“When we notice things like this happening, we know that sometimes residents are struggling”</a:t>
            </a:r>
          </a:p>
          <a:p>
            <a:pPr eaLnBrk="1" hangingPunct="1">
              <a:lnSpc>
                <a:spcPct val="90000"/>
              </a:lnSpc>
            </a:pPr>
            <a:r>
              <a:rPr lang="en-US" sz="2800" dirty="0" smtClean="0"/>
              <a:t>Always consider patient safety as a priority</a:t>
            </a:r>
          </a:p>
        </p:txBody>
      </p:sp>
    </p:spTree>
    <p:extLst>
      <p:ext uri="{BB962C8B-B14F-4D97-AF65-F5344CB8AC3E}">
        <p14:creationId xmlns:p14="http://schemas.microsoft.com/office/powerpoint/2010/main" val="298265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095"/>
            <a:ext cx="8229600" cy="1005987"/>
          </a:xfrm>
        </p:spPr>
        <p:txBody>
          <a:bodyPr/>
          <a:lstStyle/>
          <a:p>
            <a:r>
              <a:rPr lang="en-US" sz="3600" dirty="0" smtClean="0"/>
              <a:t>If You are Concerned About a Resident</a:t>
            </a:r>
            <a:r>
              <a:rPr lang="en-US" sz="3800" dirty="0"/>
              <a:t/>
            </a:r>
            <a:br>
              <a:rPr lang="en-US" sz="3800" dirty="0"/>
            </a:br>
            <a:endParaRPr lang="en-US" sz="3800" dirty="0"/>
          </a:p>
        </p:txBody>
      </p:sp>
      <p:sp>
        <p:nvSpPr>
          <p:cNvPr id="3" name="Content Placeholder 2"/>
          <p:cNvSpPr>
            <a:spLocks noGrp="1"/>
          </p:cNvSpPr>
          <p:nvPr>
            <p:ph idx="1"/>
          </p:nvPr>
        </p:nvSpPr>
        <p:spPr>
          <a:xfrm>
            <a:off x="609600" y="1256219"/>
            <a:ext cx="8229600" cy="4855150"/>
          </a:xfrm>
        </p:spPr>
        <p:txBody>
          <a:bodyPr/>
          <a:lstStyle/>
          <a:p>
            <a:r>
              <a:rPr lang="en-US" dirty="0" smtClean="0"/>
              <a:t>Find the right time and space to have the conversation</a:t>
            </a:r>
          </a:p>
          <a:p>
            <a:r>
              <a:rPr lang="en-US" dirty="0" smtClean="0"/>
              <a:t>Clarify your role- listening, directing them to resources, resist the urge to ‘do’ if they don</a:t>
            </a:r>
            <a:r>
              <a:rPr lang="fr-FR" dirty="0" smtClean="0"/>
              <a:t>’</a:t>
            </a:r>
            <a:r>
              <a:rPr lang="en-US" dirty="0" smtClean="0"/>
              <a:t>t want it ‘done’, ?confidentiality</a:t>
            </a:r>
          </a:p>
          <a:p>
            <a:r>
              <a:rPr lang="en-US" dirty="0"/>
              <a:t>What do you need to know in order to proceed?</a:t>
            </a:r>
          </a:p>
          <a:p>
            <a:pPr lvl="1"/>
            <a:r>
              <a:rPr lang="en-US" dirty="0"/>
              <a:t>Policy or person to consult? </a:t>
            </a:r>
            <a:endParaRPr lang="en-US" dirty="0" smtClean="0"/>
          </a:p>
          <a:p>
            <a:r>
              <a:rPr lang="en-US" dirty="0"/>
              <a:t>Who can help you?</a:t>
            </a:r>
          </a:p>
          <a:p>
            <a:endParaRPr lang="en-US" dirty="0" smtClean="0"/>
          </a:p>
        </p:txBody>
      </p:sp>
    </p:spTree>
    <p:extLst>
      <p:ext uri="{BB962C8B-B14F-4D97-AF65-F5344CB8AC3E}">
        <p14:creationId xmlns:p14="http://schemas.microsoft.com/office/powerpoint/2010/main" val="282205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89222"/>
            <a:ext cx="8229600" cy="905388"/>
          </a:xfrm>
        </p:spPr>
        <p:txBody>
          <a:bodyPr/>
          <a:lstStyle/>
          <a:p>
            <a:pPr eaLnBrk="1" hangingPunct="1"/>
            <a:r>
              <a:rPr lang="en-US" sz="4600" dirty="0" smtClean="0"/>
              <a:t>Be Familiar With…</a:t>
            </a:r>
            <a:endParaRPr lang="en-CA" sz="4600" dirty="0" smtClean="0"/>
          </a:p>
        </p:txBody>
      </p:sp>
      <p:sp>
        <p:nvSpPr>
          <p:cNvPr id="26627" name="Content Placeholder 2"/>
          <p:cNvSpPr>
            <a:spLocks noGrp="1"/>
          </p:cNvSpPr>
          <p:nvPr>
            <p:ph idx="1"/>
          </p:nvPr>
        </p:nvSpPr>
        <p:spPr>
          <a:xfrm>
            <a:off x="609600" y="1420957"/>
            <a:ext cx="8229600" cy="4778436"/>
          </a:xfrm>
        </p:spPr>
        <p:txBody>
          <a:bodyPr>
            <a:normAutofit/>
          </a:bodyPr>
          <a:lstStyle/>
          <a:p>
            <a:pPr eaLnBrk="1" hangingPunct="1">
              <a:lnSpc>
                <a:spcPct val="90000"/>
              </a:lnSpc>
            </a:pPr>
            <a:r>
              <a:rPr lang="en-US" dirty="0" smtClean="0"/>
              <a:t>Your program policies</a:t>
            </a:r>
          </a:p>
          <a:p>
            <a:pPr lvl="1">
              <a:lnSpc>
                <a:spcPct val="90000"/>
              </a:lnSpc>
            </a:pPr>
            <a:r>
              <a:rPr lang="en-US" sz="3200" dirty="0" smtClean="0"/>
              <a:t>E.g. Safety - Travel </a:t>
            </a:r>
            <a:r>
              <a:rPr lang="en-US" sz="3200" dirty="0"/>
              <a:t>to and from work, workplace injury, personal safety in clinical encounters</a:t>
            </a:r>
          </a:p>
          <a:p>
            <a:pPr>
              <a:lnSpc>
                <a:spcPct val="90000"/>
              </a:lnSpc>
            </a:pPr>
            <a:r>
              <a:rPr lang="en-US" dirty="0" smtClean="0"/>
              <a:t>PGME policies</a:t>
            </a:r>
          </a:p>
          <a:p>
            <a:pPr lvl="1">
              <a:lnSpc>
                <a:spcPct val="90000"/>
              </a:lnSpc>
            </a:pPr>
            <a:r>
              <a:rPr lang="en-US" sz="3200" dirty="0" smtClean="0"/>
              <a:t>Intimidation and Harassment, Safety, Transfers, Leaves </a:t>
            </a:r>
            <a:r>
              <a:rPr lang="en-US" sz="3200" dirty="0" err="1" smtClean="0"/>
              <a:t>etc</a:t>
            </a:r>
            <a:endParaRPr lang="en-US" sz="3200" dirty="0" smtClean="0"/>
          </a:p>
          <a:p>
            <a:pPr>
              <a:lnSpc>
                <a:spcPct val="90000"/>
              </a:lnSpc>
            </a:pPr>
            <a:r>
              <a:rPr lang="en-US" dirty="0" smtClean="0"/>
              <a:t>PARO-CAHO agreement</a:t>
            </a:r>
          </a:p>
          <a:p>
            <a:pPr marL="0" indent="0" eaLnBrk="1" hangingPunct="1">
              <a:buNone/>
            </a:pPr>
            <a:endParaRPr lang="en-CA" sz="2600" dirty="0" smtClean="0"/>
          </a:p>
        </p:txBody>
      </p:sp>
    </p:spTree>
    <p:extLst>
      <p:ext uri="{BB962C8B-B14F-4D97-AF65-F5344CB8AC3E}">
        <p14:creationId xmlns:p14="http://schemas.microsoft.com/office/powerpoint/2010/main" val="87544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6646"/>
            <a:ext cx="8229600" cy="1395807"/>
          </a:xfrm>
        </p:spPr>
        <p:txBody>
          <a:bodyPr>
            <a:normAutofit/>
          </a:bodyPr>
          <a:lstStyle/>
          <a:p>
            <a:pPr algn="l"/>
            <a:r>
              <a:rPr lang="en-US" sz="4000" dirty="0" smtClean="0"/>
              <a:t>Resources 1:</a:t>
            </a:r>
            <a:br>
              <a:rPr lang="en-US" sz="4000" dirty="0" smtClean="0"/>
            </a:br>
            <a:r>
              <a:rPr lang="en-US" sz="4000" dirty="0" smtClean="0"/>
              <a:t>Program or Department</a:t>
            </a:r>
            <a:endParaRPr lang="en-US" sz="4000" dirty="0"/>
          </a:p>
        </p:txBody>
      </p:sp>
      <p:sp>
        <p:nvSpPr>
          <p:cNvPr id="3" name="Content Placeholder 2"/>
          <p:cNvSpPr>
            <a:spLocks noGrp="1"/>
          </p:cNvSpPr>
          <p:nvPr>
            <p:ph idx="1"/>
          </p:nvPr>
        </p:nvSpPr>
        <p:spPr>
          <a:xfrm>
            <a:off x="609600" y="1773052"/>
            <a:ext cx="8229600" cy="4376041"/>
          </a:xfrm>
        </p:spPr>
        <p:txBody>
          <a:bodyPr/>
          <a:lstStyle/>
          <a:p>
            <a:r>
              <a:rPr lang="en-US" sz="3000" dirty="0" smtClean="0"/>
              <a:t>Wellness Committee/Resident Advisor or “wise elder”</a:t>
            </a:r>
          </a:p>
          <a:p>
            <a:pPr lvl="1"/>
            <a:r>
              <a:rPr lang="en-US" sz="3000" dirty="0" smtClean="0"/>
              <a:t>If you don’t have an identified program wellness contact, agitate for one</a:t>
            </a:r>
          </a:p>
          <a:p>
            <a:r>
              <a:rPr lang="en-US" sz="3000" dirty="0" smtClean="0"/>
              <a:t>Other Program Assistants </a:t>
            </a:r>
          </a:p>
          <a:p>
            <a:r>
              <a:rPr lang="en-US" sz="3000" dirty="0" smtClean="0"/>
              <a:t>Program Director</a:t>
            </a:r>
          </a:p>
          <a:p>
            <a:pPr marL="0" indent="0">
              <a:buNone/>
            </a:pPr>
            <a:endParaRPr lang="en-US" dirty="0" smtClean="0"/>
          </a:p>
          <a:p>
            <a:endParaRPr lang="en-US" dirty="0"/>
          </a:p>
        </p:txBody>
      </p:sp>
    </p:spTree>
    <p:extLst>
      <p:ext uri="{BB962C8B-B14F-4D97-AF65-F5344CB8AC3E}">
        <p14:creationId xmlns:p14="http://schemas.microsoft.com/office/powerpoint/2010/main" val="306508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7520" y="1817978"/>
            <a:ext cx="8602905" cy="5109090"/>
          </a:xfrm>
          <a:prstGeom prst="rect">
            <a:avLst/>
          </a:prstGeom>
          <a:noFill/>
        </p:spPr>
        <p:txBody>
          <a:bodyPr wrap="square" rtlCol="0">
            <a:spAutoFit/>
          </a:bodyPr>
          <a:lstStyle/>
          <a:p>
            <a:r>
              <a:rPr lang="en-US" sz="2200" dirty="0">
                <a:solidFill>
                  <a:srgbClr val="003366"/>
                </a:solidFill>
                <a:latin typeface="Arial"/>
                <a:cs typeface="Arial"/>
              </a:rPr>
              <a:t>Confidential, accessible, centrally located office open 5 days a </a:t>
            </a:r>
            <a:r>
              <a:rPr lang="en-US" sz="2200" dirty="0" smtClean="0">
                <a:solidFill>
                  <a:srgbClr val="003366"/>
                </a:solidFill>
                <a:latin typeface="Arial"/>
                <a:cs typeface="Arial"/>
              </a:rPr>
              <a:t>week </a:t>
            </a:r>
            <a:r>
              <a:rPr lang="en-US" sz="2200" dirty="0">
                <a:solidFill>
                  <a:srgbClr val="003366"/>
                </a:solidFill>
                <a:latin typeface="Arial"/>
                <a:cs typeface="Arial"/>
              </a:rPr>
              <a:t>providing advice </a:t>
            </a:r>
            <a:r>
              <a:rPr lang="en-US" sz="2200" dirty="0" smtClean="0">
                <a:solidFill>
                  <a:srgbClr val="003366"/>
                </a:solidFill>
                <a:latin typeface="Arial"/>
                <a:cs typeface="Arial"/>
              </a:rPr>
              <a:t>and </a:t>
            </a:r>
            <a:r>
              <a:rPr lang="en-US" sz="2200" dirty="0">
                <a:solidFill>
                  <a:srgbClr val="003366"/>
                </a:solidFill>
                <a:latin typeface="Arial"/>
                <a:cs typeface="Arial"/>
              </a:rPr>
              <a:t>support for postgraduate trainees </a:t>
            </a:r>
            <a:r>
              <a:rPr lang="en-US" sz="2200" dirty="0" smtClean="0">
                <a:solidFill>
                  <a:srgbClr val="003366"/>
                </a:solidFill>
                <a:latin typeface="Arial"/>
                <a:cs typeface="Arial"/>
              </a:rPr>
              <a:t>and educators.</a:t>
            </a:r>
          </a:p>
          <a:p>
            <a:pPr marL="342900" indent="-342900">
              <a:buFont typeface="Arial"/>
              <a:buChar char="•"/>
            </a:pPr>
            <a:endParaRPr lang="en-US" sz="2200" dirty="0" smtClean="0">
              <a:solidFill>
                <a:srgbClr val="003366"/>
              </a:solidFill>
              <a:latin typeface="Arial"/>
              <a:cs typeface="Arial"/>
            </a:endParaRPr>
          </a:p>
          <a:p>
            <a:pPr marL="342900" indent="-342900">
              <a:buFont typeface="Arial"/>
              <a:buChar char="•"/>
            </a:pPr>
            <a:r>
              <a:rPr lang="en-US" sz="2200" dirty="0" smtClean="0">
                <a:solidFill>
                  <a:srgbClr val="003366"/>
                </a:solidFill>
                <a:latin typeface="Arial"/>
                <a:cs typeface="Arial"/>
              </a:rPr>
              <a:t>Diana </a:t>
            </a:r>
            <a:r>
              <a:rPr lang="en-US" sz="2200" dirty="0" err="1">
                <a:solidFill>
                  <a:srgbClr val="003366"/>
                </a:solidFill>
                <a:latin typeface="Arial"/>
                <a:cs typeface="Arial"/>
              </a:rPr>
              <a:t>Nuss</a:t>
            </a:r>
            <a:r>
              <a:rPr lang="en-US" sz="2200" dirty="0">
                <a:solidFill>
                  <a:srgbClr val="003366"/>
                </a:solidFill>
                <a:latin typeface="Arial"/>
                <a:cs typeface="Arial"/>
              </a:rPr>
              <a:t>, Wellness Coordinator (Full-time</a:t>
            </a:r>
            <a:r>
              <a:rPr lang="en-US" sz="2200" dirty="0" smtClean="0">
                <a:solidFill>
                  <a:srgbClr val="003366"/>
                </a:solidFill>
                <a:latin typeface="Arial"/>
                <a:cs typeface="Arial"/>
              </a:rPr>
              <a:t>)</a:t>
            </a:r>
          </a:p>
          <a:p>
            <a:pPr marL="342900" indent="-342900">
              <a:buFont typeface="Arial"/>
              <a:buChar char="•"/>
            </a:pPr>
            <a:endParaRPr lang="en-US" sz="2200" dirty="0" smtClean="0">
              <a:solidFill>
                <a:srgbClr val="003366"/>
              </a:solidFill>
              <a:latin typeface="Arial"/>
              <a:cs typeface="Arial"/>
            </a:endParaRPr>
          </a:p>
          <a:p>
            <a:pPr marL="342900" indent="-342900">
              <a:buFont typeface="Arial"/>
              <a:buChar char="•"/>
            </a:pPr>
            <a:r>
              <a:rPr lang="en-US" sz="2200" dirty="0" smtClean="0">
                <a:solidFill>
                  <a:srgbClr val="003366"/>
                </a:solidFill>
                <a:latin typeface="Arial"/>
                <a:cs typeface="Arial"/>
              </a:rPr>
              <a:t>Dr</a:t>
            </a:r>
            <a:r>
              <a:rPr lang="en-US" sz="2200" dirty="0">
                <a:solidFill>
                  <a:srgbClr val="003366"/>
                </a:solidFill>
                <a:latin typeface="Arial"/>
                <a:cs typeface="Arial"/>
              </a:rPr>
              <a:t>. Susan Edwards, MD CCFP, FCFP </a:t>
            </a:r>
            <a:r>
              <a:rPr lang="en-US" sz="2200" dirty="0" smtClean="0">
                <a:solidFill>
                  <a:srgbClr val="003366"/>
                </a:solidFill>
                <a:latin typeface="Arial"/>
                <a:cs typeface="Arial"/>
              </a:rPr>
              <a:t>(T/</a:t>
            </a:r>
            <a:r>
              <a:rPr lang="en-US" sz="2200" dirty="0" err="1" smtClean="0">
                <a:solidFill>
                  <a:srgbClr val="003366"/>
                </a:solidFill>
                <a:latin typeface="Arial"/>
                <a:cs typeface="Arial"/>
              </a:rPr>
              <a:t>Th</a:t>
            </a:r>
            <a:r>
              <a:rPr lang="en-US" sz="2200" dirty="0" smtClean="0">
                <a:solidFill>
                  <a:srgbClr val="003366"/>
                </a:solidFill>
                <a:latin typeface="Arial"/>
                <a:cs typeface="Arial"/>
              </a:rPr>
              <a:t>, offsite W)</a:t>
            </a:r>
          </a:p>
          <a:p>
            <a:pPr marL="342900" indent="-342900">
              <a:buFont typeface="Arial"/>
              <a:buChar char="•"/>
            </a:pPr>
            <a:endParaRPr lang="en-US" sz="2200" dirty="0">
              <a:solidFill>
                <a:srgbClr val="003366"/>
              </a:solidFill>
              <a:latin typeface="Arial"/>
              <a:cs typeface="Arial"/>
            </a:endParaRPr>
          </a:p>
          <a:p>
            <a:pPr marL="342900" indent="-342900">
              <a:buFont typeface="Arial"/>
              <a:buChar char="•"/>
            </a:pPr>
            <a:r>
              <a:rPr lang="en-US" sz="2200" dirty="0" smtClean="0">
                <a:solidFill>
                  <a:srgbClr val="003366"/>
                </a:solidFill>
                <a:latin typeface="Arial"/>
                <a:cs typeface="Arial"/>
              </a:rPr>
              <a:t>Christopher </a:t>
            </a:r>
            <a:r>
              <a:rPr lang="en-US" sz="2200" dirty="0">
                <a:solidFill>
                  <a:srgbClr val="003366"/>
                </a:solidFill>
                <a:latin typeface="Arial"/>
                <a:cs typeface="Arial"/>
              </a:rPr>
              <a:t>Hurst, M. Ed, Counselor/Educator (Full-time</a:t>
            </a:r>
            <a:r>
              <a:rPr lang="en-US" sz="2200" dirty="0" smtClean="0">
                <a:solidFill>
                  <a:srgbClr val="003366"/>
                </a:solidFill>
                <a:latin typeface="Arial"/>
                <a:cs typeface="Arial"/>
              </a:rPr>
              <a:t>)</a:t>
            </a:r>
          </a:p>
          <a:p>
            <a:pPr marL="342900" indent="-342900">
              <a:buFont typeface="Arial"/>
              <a:buChar char="•"/>
            </a:pPr>
            <a:endParaRPr lang="en-US" sz="2200" dirty="0" smtClean="0">
              <a:solidFill>
                <a:srgbClr val="003366"/>
              </a:solidFill>
              <a:latin typeface="Arial"/>
              <a:cs typeface="Arial"/>
            </a:endParaRPr>
          </a:p>
          <a:p>
            <a:pPr marL="342900" indent="-342900">
              <a:buFont typeface="Arial"/>
              <a:buChar char="•"/>
            </a:pPr>
            <a:r>
              <a:rPr lang="en-US" sz="2200" dirty="0" smtClean="0">
                <a:solidFill>
                  <a:srgbClr val="003366"/>
                </a:solidFill>
                <a:latin typeface="Arial"/>
                <a:cs typeface="Arial"/>
              </a:rPr>
              <a:t>Christiane </a:t>
            </a:r>
            <a:r>
              <a:rPr lang="en-US" sz="2200" dirty="0">
                <a:solidFill>
                  <a:srgbClr val="003366"/>
                </a:solidFill>
                <a:latin typeface="Arial"/>
                <a:cs typeface="Arial"/>
              </a:rPr>
              <a:t>Martin, MSW, RSW, </a:t>
            </a:r>
            <a:r>
              <a:rPr lang="en-US" sz="2200" dirty="0" err="1">
                <a:solidFill>
                  <a:srgbClr val="003366"/>
                </a:solidFill>
                <a:latin typeface="Arial"/>
                <a:cs typeface="Arial"/>
              </a:rPr>
              <a:t>Counsellor</a:t>
            </a:r>
            <a:r>
              <a:rPr lang="en-US" sz="2200" dirty="0">
                <a:solidFill>
                  <a:srgbClr val="003366"/>
                </a:solidFill>
                <a:latin typeface="Arial"/>
                <a:cs typeface="Arial"/>
              </a:rPr>
              <a:t>/</a:t>
            </a:r>
            <a:r>
              <a:rPr lang="en-US" sz="2200" dirty="0" smtClean="0">
                <a:solidFill>
                  <a:srgbClr val="003366"/>
                </a:solidFill>
                <a:latin typeface="Arial"/>
                <a:cs typeface="Arial"/>
              </a:rPr>
              <a:t>Therapist (M,W)</a:t>
            </a:r>
          </a:p>
          <a:p>
            <a:pPr marL="342900" indent="-342900">
              <a:buFont typeface="Arial"/>
              <a:buChar char="•"/>
            </a:pPr>
            <a:endParaRPr lang="en-US" sz="2200" dirty="0">
              <a:solidFill>
                <a:srgbClr val="003366"/>
              </a:solidFill>
              <a:latin typeface="Arial"/>
              <a:cs typeface="Arial"/>
            </a:endParaRPr>
          </a:p>
          <a:p>
            <a:pPr marL="342900" indent="-342900">
              <a:buFont typeface="Arial"/>
              <a:buChar char="•"/>
            </a:pPr>
            <a:r>
              <a:rPr lang="en-US" sz="2200" dirty="0" err="1" smtClean="0">
                <a:solidFill>
                  <a:srgbClr val="003366"/>
                </a:solidFill>
                <a:latin typeface="Arial"/>
                <a:cs typeface="Arial"/>
              </a:rPr>
              <a:t>Mariela</a:t>
            </a:r>
            <a:r>
              <a:rPr lang="en-US" sz="2200" dirty="0" smtClean="0">
                <a:solidFill>
                  <a:srgbClr val="003366"/>
                </a:solidFill>
                <a:latin typeface="Arial"/>
                <a:cs typeface="Arial"/>
              </a:rPr>
              <a:t> </a:t>
            </a:r>
            <a:r>
              <a:rPr lang="en-US" sz="2200" dirty="0" err="1">
                <a:solidFill>
                  <a:srgbClr val="003366"/>
                </a:solidFill>
                <a:latin typeface="Arial"/>
                <a:cs typeface="Arial"/>
              </a:rPr>
              <a:t>Ruetalo</a:t>
            </a:r>
            <a:r>
              <a:rPr lang="en-US" sz="2200" dirty="0">
                <a:solidFill>
                  <a:srgbClr val="003366"/>
                </a:solidFill>
                <a:latin typeface="Arial"/>
                <a:cs typeface="Arial"/>
              </a:rPr>
              <a:t>, Research Officer (.5 FTE</a:t>
            </a:r>
            <a:r>
              <a:rPr lang="en-US" sz="2200" dirty="0" smtClean="0">
                <a:solidFill>
                  <a:srgbClr val="003366"/>
                </a:solidFill>
                <a:latin typeface="Arial"/>
                <a:cs typeface="Arial"/>
              </a:rPr>
              <a:t>)</a:t>
            </a:r>
          </a:p>
          <a:p>
            <a:endParaRPr lang="en-US" sz="2000" dirty="0">
              <a:solidFill>
                <a:srgbClr val="003366"/>
              </a:solidFill>
              <a:latin typeface="Arial"/>
              <a:cs typeface="Arial"/>
            </a:endParaRPr>
          </a:p>
          <a:p>
            <a:endParaRPr lang="en-US" sz="2000" dirty="0">
              <a:solidFill>
                <a:srgbClr val="003366"/>
              </a:solidFill>
              <a:latin typeface="Arial"/>
              <a:cs typeface="Arial"/>
            </a:endParaRPr>
          </a:p>
        </p:txBody>
      </p:sp>
      <p:sp>
        <p:nvSpPr>
          <p:cNvPr id="3" name="Title 2"/>
          <p:cNvSpPr>
            <a:spLocks noGrp="1"/>
          </p:cNvSpPr>
          <p:nvPr>
            <p:ph type="title"/>
          </p:nvPr>
        </p:nvSpPr>
        <p:spPr/>
        <p:txBody>
          <a:bodyPr/>
          <a:lstStyle/>
          <a:p>
            <a:r>
              <a:rPr lang="en-US" sz="3800" b="0" dirty="0" smtClean="0"/>
              <a:t>R</a:t>
            </a:r>
            <a:r>
              <a:rPr lang="en-US" sz="3800" b="0" cap="none" dirty="0" smtClean="0"/>
              <a:t>esources 2</a:t>
            </a:r>
            <a:r>
              <a:rPr lang="en-US" sz="3800" b="0" dirty="0" smtClean="0"/>
              <a:t>:</a:t>
            </a:r>
            <a:br>
              <a:rPr lang="en-US" sz="3800" b="0" dirty="0" smtClean="0"/>
            </a:br>
            <a:r>
              <a:rPr lang="en-US" sz="3800" b="0" dirty="0" smtClean="0"/>
              <a:t>PGME- o</a:t>
            </a:r>
            <a:r>
              <a:rPr lang="en-US" sz="3800" b="0" cap="none" dirty="0" smtClean="0"/>
              <a:t>ffice</a:t>
            </a:r>
            <a:r>
              <a:rPr lang="en-US" sz="3800" b="0" dirty="0" smtClean="0"/>
              <a:t> </a:t>
            </a:r>
            <a:r>
              <a:rPr lang="en-US" sz="3800" b="0" cap="none" dirty="0" smtClean="0"/>
              <a:t>of</a:t>
            </a:r>
            <a:r>
              <a:rPr lang="en-US" sz="3800" b="0" dirty="0" smtClean="0"/>
              <a:t> r</a:t>
            </a:r>
            <a:r>
              <a:rPr lang="en-US" sz="3800" b="0" cap="none" dirty="0" smtClean="0"/>
              <a:t>esident</a:t>
            </a:r>
            <a:r>
              <a:rPr lang="en-US" sz="3800" b="0" dirty="0" smtClean="0"/>
              <a:t> w</a:t>
            </a:r>
            <a:r>
              <a:rPr lang="en-US" sz="3800" b="0" cap="none" dirty="0" smtClean="0"/>
              <a:t>ellness</a:t>
            </a:r>
            <a:endParaRPr lang="en-US" sz="3800" b="0" cap="none" dirty="0"/>
          </a:p>
        </p:txBody>
      </p:sp>
    </p:spTree>
    <p:extLst>
      <p:ext uri="{BB962C8B-B14F-4D97-AF65-F5344CB8AC3E}">
        <p14:creationId xmlns:p14="http://schemas.microsoft.com/office/powerpoint/2010/main" val="24224837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54001"/>
            <a:ext cx="8839200" cy="632578"/>
          </a:xfrm>
        </p:spPr>
        <p:txBody>
          <a:bodyPr/>
          <a:lstStyle/>
          <a:p>
            <a:r>
              <a:rPr lang="en-US" sz="4000" b="0" dirty="0" smtClean="0"/>
              <a:t>T</a:t>
            </a:r>
            <a:r>
              <a:rPr lang="en-US" sz="4000" b="0" cap="none" dirty="0" smtClean="0"/>
              <a:t>rainee</a:t>
            </a:r>
            <a:r>
              <a:rPr lang="en-US" sz="4000" b="0" dirty="0" smtClean="0"/>
              <a:t> S</a:t>
            </a:r>
            <a:r>
              <a:rPr lang="en-US" sz="4000" b="0" cap="none" dirty="0" smtClean="0"/>
              <a:t>upports</a:t>
            </a:r>
            <a:endParaRPr lang="en-US" sz="4000" b="0" cap="none" dirty="0"/>
          </a:p>
        </p:txBody>
      </p:sp>
      <p:sp>
        <p:nvSpPr>
          <p:cNvPr id="4" name="TextBox 3"/>
          <p:cNvSpPr txBox="1"/>
          <p:nvPr/>
        </p:nvSpPr>
        <p:spPr>
          <a:xfrm>
            <a:off x="431339" y="1097777"/>
            <a:ext cx="8157910" cy="4893647"/>
          </a:xfrm>
          <a:prstGeom prst="rect">
            <a:avLst/>
          </a:prstGeom>
          <a:noFill/>
        </p:spPr>
        <p:txBody>
          <a:bodyPr wrap="square" rtlCol="0">
            <a:spAutoFit/>
          </a:bodyPr>
          <a:lstStyle/>
          <a:p>
            <a:pPr marL="342900" indent="-342900">
              <a:buFont typeface="Arial"/>
              <a:buChar char="•"/>
            </a:pPr>
            <a:r>
              <a:rPr lang="en-US" sz="2400" dirty="0" smtClean="0">
                <a:solidFill>
                  <a:srgbClr val="003366"/>
                </a:solidFill>
                <a:latin typeface="Arial"/>
                <a:cs typeface="Arial"/>
              </a:rPr>
              <a:t>Personal </a:t>
            </a:r>
            <a:r>
              <a:rPr lang="en-US" sz="2400" dirty="0">
                <a:solidFill>
                  <a:srgbClr val="003366"/>
                </a:solidFill>
                <a:latin typeface="Arial"/>
                <a:cs typeface="Arial"/>
              </a:rPr>
              <a:t>and professional </a:t>
            </a:r>
            <a:r>
              <a:rPr lang="en-US" sz="2400" dirty="0" smtClean="0">
                <a:solidFill>
                  <a:srgbClr val="003366"/>
                </a:solidFill>
                <a:latin typeface="Arial"/>
                <a:cs typeface="Arial"/>
              </a:rPr>
              <a:t>coaching</a:t>
            </a:r>
            <a:br>
              <a:rPr lang="en-US" sz="2400" dirty="0" smtClean="0">
                <a:solidFill>
                  <a:srgbClr val="003366"/>
                </a:solidFill>
                <a:latin typeface="Arial"/>
                <a:cs typeface="Arial"/>
              </a:rPr>
            </a:br>
            <a:endParaRPr lang="en-US" sz="2400" dirty="0">
              <a:solidFill>
                <a:srgbClr val="003366"/>
              </a:solidFill>
              <a:latin typeface="Arial"/>
              <a:cs typeface="Arial"/>
            </a:endParaRPr>
          </a:p>
          <a:p>
            <a:pPr marL="342900" indent="-342900">
              <a:buFont typeface="Arial"/>
              <a:buChar char="•"/>
            </a:pPr>
            <a:r>
              <a:rPr lang="en-US" sz="2400" dirty="0" smtClean="0">
                <a:solidFill>
                  <a:srgbClr val="003366"/>
                </a:solidFill>
                <a:latin typeface="Arial"/>
                <a:cs typeface="Arial"/>
              </a:rPr>
              <a:t>Counseling </a:t>
            </a:r>
            <a:r>
              <a:rPr lang="en-US" sz="2400" dirty="0">
                <a:solidFill>
                  <a:srgbClr val="003366"/>
                </a:solidFill>
                <a:latin typeface="Arial"/>
                <a:cs typeface="Arial"/>
              </a:rPr>
              <a:t>for trainees in </a:t>
            </a:r>
            <a:r>
              <a:rPr lang="en-US" sz="2400" dirty="0" smtClean="0">
                <a:solidFill>
                  <a:srgbClr val="003366"/>
                </a:solidFill>
                <a:latin typeface="Arial"/>
                <a:cs typeface="Arial"/>
              </a:rPr>
              <a:t>distress or academic difficulty</a:t>
            </a:r>
            <a:br>
              <a:rPr lang="en-US" sz="2400" dirty="0" smtClean="0">
                <a:solidFill>
                  <a:srgbClr val="003366"/>
                </a:solidFill>
                <a:latin typeface="Arial"/>
                <a:cs typeface="Arial"/>
              </a:rPr>
            </a:br>
            <a:endParaRPr lang="en-US" sz="2400" dirty="0">
              <a:solidFill>
                <a:srgbClr val="003366"/>
              </a:solidFill>
              <a:latin typeface="Arial"/>
              <a:cs typeface="Arial"/>
            </a:endParaRPr>
          </a:p>
          <a:p>
            <a:pPr marL="342900" indent="-342900">
              <a:buFont typeface="Arial"/>
              <a:buChar char="•"/>
            </a:pPr>
            <a:r>
              <a:rPr lang="en-US" sz="2400" dirty="0" smtClean="0">
                <a:solidFill>
                  <a:srgbClr val="003366"/>
                </a:solidFill>
                <a:latin typeface="Arial"/>
                <a:cs typeface="Arial"/>
              </a:rPr>
              <a:t>Career uncertainty</a:t>
            </a:r>
            <a:br>
              <a:rPr lang="en-US" sz="2400" dirty="0" smtClean="0">
                <a:solidFill>
                  <a:srgbClr val="003366"/>
                </a:solidFill>
                <a:latin typeface="Arial"/>
                <a:cs typeface="Arial"/>
              </a:rPr>
            </a:br>
            <a:endParaRPr lang="en-US" sz="2400" dirty="0">
              <a:solidFill>
                <a:srgbClr val="003366"/>
              </a:solidFill>
              <a:latin typeface="Arial"/>
              <a:cs typeface="Arial"/>
            </a:endParaRPr>
          </a:p>
          <a:p>
            <a:pPr marL="342900" indent="-342900">
              <a:buFont typeface="Arial"/>
              <a:buChar char="•"/>
            </a:pPr>
            <a:r>
              <a:rPr lang="en-US" sz="2400" dirty="0" smtClean="0">
                <a:solidFill>
                  <a:srgbClr val="003366"/>
                </a:solidFill>
                <a:latin typeface="Arial"/>
                <a:cs typeface="Arial"/>
              </a:rPr>
              <a:t>Disability </a:t>
            </a:r>
            <a:r>
              <a:rPr lang="en-US" sz="2400" dirty="0">
                <a:solidFill>
                  <a:srgbClr val="003366"/>
                </a:solidFill>
                <a:latin typeface="Arial"/>
                <a:cs typeface="Arial"/>
              </a:rPr>
              <a:t>and accommodation </a:t>
            </a:r>
            <a:r>
              <a:rPr lang="en-US" sz="2400" dirty="0" smtClean="0">
                <a:solidFill>
                  <a:srgbClr val="003366"/>
                </a:solidFill>
                <a:latin typeface="Arial"/>
                <a:cs typeface="Arial"/>
              </a:rPr>
              <a:t>planning</a:t>
            </a:r>
            <a:br>
              <a:rPr lang="en-US" sz="2400" dirty="0" smtClean="0">
                <a:solidFill>
                  <a:srgbClr val="003366"/>
                </a:solidFill>
                <a:latin typeface="Arial"/>
                <a:cs typeface="Arial"/>
              </a:rPr>
            </a:br>
            <a:endParaRPr lang="en-US" sz="2400" dirty="0">
              <a:solidFill>
                <a:srgbClr val="003366"/>
              </a:solidFill>
              <a:latin typeface="Arial"/>
              <a:cs typeface="Arial"/>
            </a:endParaRPr>
          </a:p>
          <a:p>
            <a:pPr marL="342900" indent="-342900">
              <a:buFont typeface="Arial"/>
              <a:buChar char="•"/>
            </a:pPr>
            <a:r>
              <a:rPr lang="en-US" sz="2400" dirty="0" smtClean="0">
                <a:solidFill>
                  <a:srgbClr val="003366"/>
                </a:solidFill>
                <a:latin typeface="Arial"/>
                <a:cs typeface="Arial"/>
              </a:rPr>
              <a:t>Advice </a:t>
            </a:r>
            <a:r>
              <a:rPr lang="en-US" sz="2400" dirty="0">
                <a:solidFill>
                  <a:srgbClr val="003366"/>
                </a:solidFill>
                <a:latin typeface="Arial"/>
                <a:cs typeface="Arial"/>
              </a:rPr>
              <a:t>and external referrals for </a:t>
            </a:r>
            <a:r>
              <a:rPr lang="en-US" sz="2400" dirty="0" smtClean="0">
                <a:solidFill>
                  <a:srgbClr val="003366"/>
                </a:solidFill>
                <a:latin typeface="Arial"/>
                <a:cs typeface="Arial"/>
              </a:rPr>
              <a:t>assessment </a:t>
            </a:r>
            <a:r>
              <a:rPr lang="en-US" sz="2400" dirty="0">
                <a:solidFill>
                  <a:srgbClr val="003366"/>
                </a:solidFill>
                <a:latin typeface="Arial"/>
                <a:cs typeface="Arial"/>
              </a:rPr>
              <a:t>or ongoing </a:t>
            </a:r>
            <a:r>
              <a:rPr lang="en-US" sz="2400" dirty="0" smtClean="0">
                <a:solidFill>
                  <a:srgbClr val="003366"/>
                </a:solidFill>
                <a:latin typeface="Arial"/>
                <a:cs typeface="Arial"/>
              </a:rPr>
              <a:t>care</a:t>
            </a:r>
            <a:br>
              <a:rPr lang="en-US" sz="2400" dirty="0" smtClean="0">
                <a:solidFill>
                  <a:srgbClr val="003366"/>
                </a:solidFill>
                <a:latin typeface="Arial"/>
                <a:cs typeface="Arial"/>
              </a:rPr>
            </a:br>
            <a:endParaRPr lang="en-US" sz="2400" dirty="0">
              <a:solidFill>
                <a:srgbClr val="003366"/>
              </a:solidFill>
              <a:latin typeface="Arial"/>
              <a:cs typeface="Arial"/>
            </a:endParaRPr>
          </a:p>
          <a:p>
            <a:pPr marL="342900" indent="-342900">
              <a:buFont typeface="Arial"/>
              <a:buChar char="•"/>
            </a:pPr>
            <a:r>
              <a:rPr lang="en-US" sz="2400" dirty="0" smtClean="0">
                <a:solidFill>
                  <a:srgbClr val="003366"/>
                </a:solidFill>
                <a:latin typeface="Arial"/>
                <a:cs typeface="Arial"/>
              </a:rPr>
              <a:t>Concerns </a:t>
            </a:r>
            <a:r>
              <a:rPr lang="en-US" sz="2400" dirty="0">
                <a:solidFill>
                  <a:srgbClr val="003366"/>
                </a:solidFill>
                <a:latin typeface="Arial"/>
                <a:cs typeface="Arial"/>
              </a:rPr>
              <a:t>of intimidation, </a:t>
            </a:r>
            <a:r>
              <a:rPr lang="en-US" sz="2400" dirty="0" smtClean="0">
                <a:solidFill>
                  <a:srgbClr val="003366"/>
                </a:solidFill>
                <a:latin typeface="Arial"/>
                <a:cs typeface="Arial"/>
              </a:rPr>
              <a:t>harassment </a:t>
            </a:r>
            <a:r>
              <a:rPr lang="en-US" sz="2400" dirty="0">
                <a:solidFill>
                  <a:srgbClr val="003366"/>
                </a:solidFill>
                <a:latin typeface="Arial"/>
                <a:cs typeface="Arial"/>
              </a:rPr>
              <a:t>or compromised </a:t>
            </a:r>
            <a:r>
              <a:rPr lang="en-US" sz="2400" dirty="0" smtClean="0">
                <a:solidFill>
                  <a:srgbClr val="003366"/>
                </a:solidFill>
                <a:latin typeface="Arial"/>
                <a:cs typeface="Arial"/>
              </a:rPr>
              <a:t>learning environment</a:t>
            </a:r>
            <a:endParaRPr lang="en-US" sz="2400" dirty="0">
              <a:solidFill>
                <a:srgbClr val="003366"/>
              </a:solidFill>
              <a:latin typeface="Arial"/>
              <a:cs typeface="Arial"/>
            </a:endParaRPr>
          </a:p>
        </p:txBody>
      </p:sp>
    </p:spTree>
    <p:extLst>
      <p:ext uri="{BB962C8B-B14F-4D97-AF65-F5344CB8AC3E}">
        <p14:creationId xmlns:p14="http://schemas.microsoft.com/office/powerpoint/2010/main" val="3516014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348"/>
            <a:ext cx="8229600" cy="1257482"/>
          </a:xfrm>
        </p:spPr>
        <p:txBody>
          <a:bodyPr>
            <a:normAutofit fontScale="90000"/>
          </a:bodyPr>
          <a:lstStyle/>
          <a:p>
            <a:pPr algn="l"/>
            <a:r>
              <a:rPr lang="en-US" sz="4000" dirty="0" smtClean="0"/>
              <a:t>PGME Website:</a:t>
            </a:r>
            <a:br>
              <a:rPr lang="en-US" sz="4000" dirty="0" smtClean="0"/>
            </a:br>
            <a:r>
              <a:rPr lang="en-US" sz="4000" dirty="0" smtClean="0"/>
              <a:t>Resident </a:t>
            </a:r>
            <a:r>
              <a:rPr lang="en-US" sz="4000" dirty="0"/>
              <a:t>W</a:t>
            </a:r>
            <a:r>
              <a:rPr lang="en-US" sz="4000" dirty="0" smtClean="0"/>
              <a:t>ellness </a:t>
            </a:r>
            <a:r>
              <a:rPr lang="en-US" sz="4000" dirty="0"/>
              <a:t>T</a:t>
            </a:r>
            <a:r>
              <a:rPr lang="en-US" sz="4000" dirty="0" smtClean="0"/>
              <a:t>ab</a:t>
            </a:r>
            <a:endParaRPr lang="en-US" sz="4000" dirty="0"/>
          </a:p>
        </p:txBody>
      </p:sp>
      <p:sp>
        <p:nvSpPr>
          <p:cNvPr id="3" name="Content Placeholder 2"/>
          <p:cNvSpPr>
            <a:spLocks noGrp="1"/>
          </p:cNvSpPr>
          <p:nvPr>
            <p:ph idx="1"/>
          </p:nvPr>
        </p:nvSpPr>
        <p:spPr>
          <a:xfrm>
            <a:off x="609600" y="1652200"/>
            <a:ext cx="8229600" cy="4260221"/>
          </a:xfrm>
        </p:spPr>
        <p:txBody>
          <a:bodyPr/>
          <a:lstStyle/>
          <a:p>
            <a:r>
              <a:rPr lang="en-US" dirty="0">
                <a:hlinkClick r:id="rId2"/>
              </a:rPr>
              <a:t>http://www.pgme.utoronto.ca/content/resident-wellness</a:t>
            </a:r>
            <a:endParaRPr lang="en-US" dirty="0"/>
          </a:p>
          <a:p>
            <a:r>
              <a:rPr lang="en-US" dirty="0" smtClean="0"/>
              <a:t>Urgent advice for PGME trainees</a:t>
            </a:r>
          </a:p>
          <a:p>
            <a:r>
              <a:rPr lang="en-US" dirty="0" smtClean="0"/>
              <a:t>Stress management</a:t>
            </a:r>
          </a:p>
          <a:p>
            <a:r>
              <a:rPr lang="en-US" dirty="0" smtClean="0"/>
              <a:t>Fatigue management</a:t>
            </a:r>
          </a:p>
          <a:p>
            <a:r>
              <a:rPr lang="en-US" dirty="0" smtClean="0"/>
              <a:t>Financial advice</a:t>
            </a:r>
          </a:p>
          <a:p>
            <a:r>
              <a:rPr lang="en-US" dirty="0" smtClean="0"/>
              <a:t>Career</a:t>
            </a:r>
          </a:p>
          <a:p>
            <a:endParaRPr lang="en-US" dirty="0" smtClean="0"/>
          </a:p>
          <a:p>
            <a:endParaRPr lang="en-US" dirty="0"/>
          </a:p>
        </p:txBody>
      </p:sp>
    </p:spTree>
    <p:extLst>
      <p:ext uri="{BB962C8B-B14F-4D97-AF65-F5344CB8AC3E}">
        <p14:creationId xmlns:p14="http://schemas.microsoft.com/office/powerpoint/2010/main" val="99280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Board of Medical Assessors</a:t>
            </a:r>
            <a:endParaRPr lang="en-US" sz="4000" dirty="0"/>
          </a:p>
        </p:txBody>
      </p:sp>
      <p:sp>
        <p:nvSpPr>
          <p:cNvPr id="3" name="Content Placeholder 2"/>
          <p:cNvSpPr>
            <a:spLocks noGrp="1"/>
          </p:cNvSpPr>
          <p:nvPr>
            <p:ph type="body" idx="1"/>
          </p:nvPr>
        </p:nvSpPr>
        <p:spPr>
          <a:xfrm>
            <a:off x="304800" y="1219812"/>
            <a:ext cx="8053754" cy="4519612"/>
          </a:xfrm>
        </p:spPr>
        <p:txBody>
          <a:bodyPr>
            <a:normAutofit/>
          </a:bodyPr>
          <a:lstStyle/>
          <a:p>
            <a:pPr>
              <a:spcAft>
                <a:spcPts val="1200"/>
              </a:spcAft>
            </a:pPr>
            <a:r>
              <a:rPr lang="en-US" sz="3200" b="1" dirty="0" smtClean="0">
                <a:solidFill>
                  <a:schemeClr val="tx1"/>
                </a:solidFill>
              </a:rPr>
              <a:t>Purpose of BMA:</a:t>
            </a:r>
          </a:p>
          <a:p>
            <a:pPr lvl="1" indent="-457200">
              <a:spcAft>
                <a:spcPts val="1200"/>
              </a:spcAft>
              <a:buFont typeface="Arial" panose="020B0604020202020204" pitchFamily="34" charset="0"/>
              <a:buChar char="•"/>
            </a:pPr>
            <a:r>
              <a:rPr lang="en-US" sz="2900" dirty="0" smtClean="0">
                <a:solidFill>
                  <a:schemeClr val="tx1"/>
                </a:solidFill>
              </a:rPr>
              <a:t>To consider and determine whether there is a medical condition that affects, or may affect, the ability of a trainee to participate, perform or continue in the training program.</a:t>
            </a:r>
          </a:p>
          <a:p>
            <a:pPr lvl="1" indent="-457200">
              <a:spcAft>
                <a:spcPts val="1200"/>
              </a:spcAft>
              <a:buFont typeface="Arial" panose="020B0604020202020204" pitchFamily="34" charset="0"/>
              <a:buChar char="•"/>
            </a:pPr>
            <a:r>
              <a:rPr lang="en-US" sz="2900" dirty="0" smtClean="0">
                <a:solidFill>
                  <a:schemeClr val="tx1"/>
                </a:solidFill>
              </a:rPr>
              <a:t>To make recommendations regarding such matters to the Dean.</a:t>
            </a:r>
          </a:p>
          <a:p>
            <a:pPr lvl="2">
              <a:buNone/>
            </a:pPr>
            <a:endParaRPr lang="en-US" sz="2900" dirty="0" smtClean="0">
              <a:solidFill>
                <a:schemeClr val="tx1"/>
              </a:solidFill>
            </a:endParaRPr>
          </a:p>
          <a:p>
            <a:pPr lvl="2"/>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1321852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40120"/>
            <a:ext cx="8229600" cy="912510"/>
          </a:xfrm>
        </p:spPr>
        <p:txBody>
          <a:bodyPr/>
          <a:lstStyle/>
          <a:p>
            <a:pPr eaLnBrk="1" hangingPunct="1"/>
            <a:r>
              <a:rPr lang="en-US" dirty="0" smtClean="0"/>
              <a:t>Outline</a:t>
            </a:r>
          </a:p>
        </p:txBody>
      </p:sp>
      <p:sp>
        <p:nvSpPr>
          <p:cNvPr id="12291" name="Rectangle 3"/>
          <p:cNvSpPr>
            <a:spLocks noGrp="1" noChangeArrowheads="1"/>
          </p:cNvSpPr>
          <p:nvPr>
            <p:ph idx="1"/>
          </p:nvPr>
        </p:nvSpPr>
        <p:spPr>
          <a:xfrm>
            <a:off x="609600" y="1590427"/>
            <a:ext cx="8229600" cy="4710850"/>
          </a:xfrm>
        </p:spPr>
        <p:txBody>
          <a:bodyPr>
            <a:normAutofit fontScale="92500" lnSpcReduction="20000"/>
          </a:bodyPr>
          <a:lstStyle/>
          <a:p>
            <a:pPr marL="582930" indent="-514350" eaLnBrk="1" hangingPunct="1">
              <a:lnSpc>
                <a:spcPct val="90000"/>
              </a:lnSpc>
              <a:buFont typeface="+mj-lt"/>
              <a:buAutoNum type="arabicPeriod"/>
            </a:pPr>
            <a:r>
              <a:rPr lang="en-US" sz="3000" dirty="0" smtClean="0"/>
              <a:t>What to watch for:</a:t>
            </a:r>
          </a:p>
          <a:p>
            <a:pPr marL="68580" indent="0" eaLnBrk="1" hangingPunct="1">
              <a:lnSpc>
                <a:spcPct val="90000"/>
              </a:lnSpc>
              <a:buNone/>
            </a:pPr>
            <a:r>
              <a:rPr lang="en-US" sz="3000" dirty="0"/>
              <a:t>	</a:t>
            </a:r>
            <a:r>
              <a:rPr lang="en-US" sz="3000" dirty="0" smtClean="0"/>
              <a:t>	Common wellness issues for trainees</a:t>
            </a:r>
          </a:p>
          <a:p>
            <a:pPr marL="582930" indent="-514350" eaLnBrk="1" hangingPunct="1">
              <a:lnSpc>
                <a:spcPct val="90000"/>
              </a:lnSpc>
              <a:buFont typeface="+mj-lt"/>
              <a:buAutoNum type="arabicPeriod"/>
            </a:pPr>
            <a:endParaRPr lang="en-US" sz="3000" dirty="0" smtClean="0"/>
          </a:p>
          <a:p>
            <a:pPr marL="68580" indent="0" eaLnBrk="1" hangingPunct="1">
              <a:lnSpc>
                <a:spcPct val="90000"/>
              </a:lnSpc>
              <a:buNone/>
            </a:pPr>
            <a:r>
              <a:rPr lang="en-US" sz="3000" dirty="0" smtClean="0"/>
              <a:t>2. What you can do:</a:t>
            </a:r>
          </a:p>
          <a:p>
            <a:pPr marL="68580" indent="0" eaLnBrk="1" hangingPunct="1">
              <a:lnSpc>
                <a:spcPct val="90000"/>
              </a:lnSpc>
              <a:buNone/>
            </a:pPr>
            <a:r>
              <a:rPr lang="en-US" sz="3000" dirty="0"/>
              <a:t>	</a:t>
            </a:r>
            <a:r>
              <a:rPr lang="en-US" sz="3000" dirty="0" smtClean="0"/>
              <a:t>	Quick tips for managing these situations</a:t>
            </a:r>
          </a:p>
          <a:p>
            <a:pPr marL="582930" indent="-514350" eaLnBrk="1" hangingPunct="1">
              <a:lnSpc>
                <a:spcPct val="90000"/>
              </a:lnSpc>
              <a:buFont typeface="+mj-lt"/>
              <a:buAutoNum type="arabicPeriod"/>
            </a:pPr>
            <a:endParaRPr lang="en-US" sz="3000" dirty="0"/>
          </a:p>
          <a:p>
            <a:pPr marL="68580" indent="0" eaLnBrk="1" hangingPunct="1">
              <a:lnSpc>
                <a:spcPct val="90000"/>
              </a:lnSpc>
              <a:buNone/>
            </a:pPr>
            <a:r>
              <a:rPr lang="en-US" sz="3000" dirty="0" smtClean="0"/>
              <a:t>3. Who can help:</a:t>
            </a:r>
          </a:p>
          <a:p>
            <a:pPr marL="68580" indent="0" eaLnBrk="1" hangingPunct="1">
              <a:lnSpc>
                <a:spcPct val="90000"/>
              </a:lnSpc>
              <a:buNone/>
            </a:pPr>
            <a:r>
              <a:rPr lang="en-US" sz="3000" dirty="0" smtClean="0"/>
              <a:t>		Resources available to support your trainees</a:t>
            </a:r>
          </a:p>
          <a:p>
            <a:pPr marL="68580" indent="0" eaLnBrk="1" hangingPunct="1">
              <a:lnSpc>
                <a:spcPct val="90000"/>
              </a:lnSpc>
              <a:buNone/>
            </a:pPr>
            <a:endParaRPr lang="en-US" sz="3000" dirty="0" smtClean="0"/>
          </a:p>
          <a:p>
            <a:pPr marL="68580" indent="0" eaLnBrk="1" hangingPunct="1">
              <a:lnSpc>
                <a:spcPct val="90000"/>
              </a:lnSpc>
              <a:buNone/>
            </a:pPr>
            <a:r>
              <a:rPr lang="en-US" sz="3000" dirty="0" smtClean="0"/>
              <a:t>4. Educational resources:</a:t>
            </a:r>
          </a:p>
          <a:p>
            <a:pPr marL="68580" indent="0" eaLnBrk="1" hangingPunct="1">
              <a:lnSpc>
                <a:spcPct val="90000"/>
              </a:lnSpc>
              <a:buNone/>
            </a:pPr>
            <a:r>
              <a:rPr lang="en-US" sz="3000" dirty="0"/>
              <a:t>	</a:t>
            </a:r>
            <a:r>
              <a:rPr lang="en-US" sz="3000" dirty="0" smtClean="0"/>
              <a:t>	To develop resiliency skills in training</a:t>
            </a:r>
          </a:p>
          <a:p>
            <a:pPr marL="68580" indent="0" eaLnBrk="1" hangingPunct="1">
              <a:lnSpc>
                <a:spcPct val="90000"/>
              </a:lnSpc>
              <a:buNone/>
            </a:pPr>
            <a:r>
              <a:rPr lang="en-US" sz="3000" dirty="0"/>
              <a:t>	</a:t>
            </a:r>
            <a:r>
              <a:rPr lang="en-US" sz="3000" dirty="0" smtClean="0"/>
              <a:t>	 </a:t>
            </a:r>
          </a:p>
          <a:p>
            <a:pPr marL="68580" indent="0">
              <a:lnSpc>
                <a:spcPct val="90000"/>
              </a:lnSpc>
              <a:buNone/>
            </a:pPr>
            <a:endParaRPr lang="en-US" sz="3000" dirty="0" smtClean="0"/>
          </a:p>
        </p:txBody>
      </p:sp>
    </p:spTree>
    <p:extLst>
      <p:ext uri="{BB962C8B-B14F-4D97-AF65-F5344CB8AC3E}">
        <p14:creationId xmlns:p14="http://schemas.microsoft.com/office/powerpoint/2010/main" val="421441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BMA Can Help You</a:t>
            </a:r>
            <a:endParaRPr lang="en-US" dirty="0"/>
          </a:p>
        </p:txBody>
      </p:sp>
      <p:sp>
        <p:nvSpPr>
          <p:cNvPr id="3" name="Content Placeholder 2"/>
          <p:cNvSpPr>
            <a:spLocks noGrp="1"/>
          </p:cNvSpPr>
          <p:nvPr>
            <p:ph type="body" idx="1"/>
          </p:nvPr>
        </p:nvSpPr>
        <p:spPr>
          <a:xfrm>
            <a:off x="304799" y="1125415"/>
            <a:ext cx="7959969" cy="4754685"/>
          </a:xfrm>
        </p:spPr>
        <p:txBody>
          <a:bodyPr/>
          <a:lstStyle/>
          <a:p>
            <a:pPr marL="280988" indent="-280988">
              <a:spcBef>
                <a:spcPts val="0"/>
              </a:spcBef>
              <a:spcAft>
                <a:spcPts val="1200"/>
              </a:spcAft>
              <a:buFont typeface="Arial"/>
              <a:buChar char="•"/>
            </a:pPr>
            <a:r>
              <a:rPr lang="en-US" dirty="0" smtClean="0">
                <a:solidFill>
                  <a:schemeClr val="tx1"/>
                </a:solidFill>
              </a:rPr>
              <a:t>Interprets the legal duty to accommodate within the PG educational context</a:t>
            </a:r>
          </a:p>
          <a:p>
            <a:pPr marL="280988" indent="-280988">
              <a:spcBef>
                <a:spcPts val="0"/>
              </a:spcBef>
              <a:spcAft>
                <a:spcPts val="1200"/>
              </a:spcAft>
              <a:buFont typeface="Arial"/>
              <a:buChar char="•"/>
            </a:pPr>
            <a:r>
              <a:rPr lang="en-US" sz="2800" dirty="0" smtClean="0">
                <a:solidFill>
                  <a:schemeClr val="tx1"/>
                </a:solidFill>
              </a:rPr>
              <a:t>Offers independent evaluation of medical conditions possibly affecting performance</a:t>
            </a:r>
          </a:p>
          <a:p>
            <a:pPr marL="280988" indent="-280988">
              <a:spcBef>
                <a:spcPts val="0"/>
              </a:spcBef>
              <a:spcAft>
                <a:spcPts val="1200"/>
              </a:spcAft>
              <a:buFont typeface="Arial"/>
              <a:buChar char="•"/>
            </a:pPr>
            <a:r>
              <a:rPr lang="en-US" sz="2800" dirty="0" smtClean="0">
                <a:solidFill>
                  <a:schemeClr val="tx1"/>
                </a:solidFill>
              </a:rPr>
              <a:t>Support development of accommodated training schedules</a:t>
            </a:r>
          </a:p>
          <a:p>
            <a:pPr marL="280988" indent="-280988">
              <a:spcBef>
                <a:spcPts val="0"/>
              </a:spcBef>
              <a:spcAft>
                <a:spcPts val="1200"/>
              </a:spcAft>
              <a:buFont typeface="Arial"/>
              <a:buChar char="•"/>
            </a:pPr>
            <a:r>
              <a:rPr lang="en-US" sz="2800" dirty="0" smtClean="0">
                <a:solidFill>
                  <a:schemeClr val="tx1"/>
                </a:solidFill>
              </a:rPr>
              <a:t>Allows PD to be the educator/administrator and not the physician</a:t>
            </a:r>
            <a:endParaRPr lang="en-US" dirty="0" smtClean="0"/>
          </a:p>
          <a:p>
            <a:pPr>
              <a:buFont typeface="Wingdings" pitchFamily="2" charset="2"/>
              <a:buChar char="q"/>
            </a:pPr>
            <a:endParaRPr lang="en-US" dirty="0" smtClean="0"/>
          </a:p>
          <a:p>
            <a:pPr>
              <a:buFont typeface="Wingdings" pitchFamily="2" charset="2"/>
              <a:buChar char="q"/>
            </a:pPr>
            <a:endParaRPr lang="en-US" dirty="0"/>
          </a:p>
        </p:txBody>
      </p:sp>
    </p:spTree>
    <p:extLst>
      <p:ext uri="{BB962C8B-B14F-4D97-AF65-F5344CB8AC3E}">
        <p14:creationId xmlns:p14="http://schemas.microsoft.com/office/powerpoint/2010/main" val="28073473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51696" y="213772"/>
            <a:ext cx="8587504" cy="1194609"/>
          </a:xfrm>
        </p:spPr>
        <p:txBody>
          <a:bodyPr>
            <a:noAutofit/>
          </a:bodyPr>
          <a:lstStyle/>
          <a:p>
            <a:pPr algn="l" eaLnBrk="1" fontAlgn="auto" hangingPunct="1">
              <a:spcAft>
                <a:spcPts val="0"/>
              </a:spcAft>
              <a:defRPr/>
            </a:pPr>
            <a:r>
              <a:rPr lang="en-US" sz="3800" dirty="0" smtClean="0"/>
              <a:t>Resources 3:</a:t>
            </a:r>
            <a:br>
              <a:rPr lang="en-US" sz="3800" dirty="0" smtClean="0"/>
            </a:br>
            <a:r>
              <a:rPr lang="en-US" sz="3800" dirty="0" smtClean="0"/>
              <a:t>Hospitals- </a:t>
            </a:r>
            <a:r>
              <a:rPr lang="en-US" sz="3300" b="1" dirty="0" smtClean="0"/>
              <a:t>RESIDENTS ARE EMPLOYEES</a:t>
            </a:r>
            <a:endParaRPr lang="en-US" sz="3300" b="1" dirty="0"/>
          </a:p>
        </p:txBody>
      </p:sp>
      <p:sp>
        <p:nvSpPr>
          <p:cNvPr id="40963" name="Rectangle 3"/>
          <p:cNvSpPr>
            <a:spLocks noGrp="1" noChangeArrowheads="1"/>
          </p:cNvSpPr>
          <p:nvPr>
            <p:ph idx="1"/>
          </p:nvPr>
        </p:nvSpPr>
        <p:spPr>
          <a:xfrm>
            <a:off x="609600" y="1747902"/>
            <a:ext cx="8229600" cy="4338317"/>
          </a:xfrm>
        </p:spPr>
        <p:txBody>
          <a:bodyPr>
            <a:normAutofit/>
          </a:bodyPr>
          <a:lstStyle/>
          <a:p>
            <a:pPr eaLnBrk="1" hangingPunct="1"/>
            <a:r>
              <a:rPr lang="en-US" sz="3400" dirty="0" smtClean="0"/>
              <a:t>Occupational Health/Human Resources Offices</a:t>
            </a:r>
          </a:p>
          <a:p>
            <a:pPr lvl="1" eaLnBrk="1" hangingPunct="1"/>
            <a:r>
              <a:rPr lang="en-US" sz="3400" dirty="0" smtClean="0"/>
              <a:t>Safety and accommodation issues</a:t>
            </a:r>
          </a:p>
          <a:p>
            <a:pPr lvl="1" eaLnBrk="1" hangingPunct="1"/>
            <a:r>
              <a:rPr lang="en-US" sz="3400" dirty="0" smtClean="0"/>
              <a:t>Employee Assistance Programs</a:t>
            </a:r>
          </a:p>
          <a:p>
            <a:r>
              <a:rPr lang="en-US" sz="3400" dirty="0" smtClean="0"/>
              <a:t>Medical Education Office </a:t>
            </a:r>
          </a:p>
          <a:p>
            <a:pPr lvl="1"/>
            <a:r>
              <a:rPr lang="en-US" sz="3400" dirty="0" smtClean="0"/>
              <a:t>VP Education or equivalent</a:t>
            </a:r>
          </a:p>
          <a:p>
            <a:pPr marL="914400" lvl="2" indent="0" eaLnBrk="1" hangingPunct="1">
              <a:buNone/>
            </a:pPr>
            <a:endParaRPr lang="en-US" sz="3200"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13873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38923"/>
            <a:ext cx="8229600" cy="1420956"/>
          </a:xfrm>
        </p:spPr>
        <p:txBody>
          <a:bodyPr>
            <a:normAutofit/>
          </a:bodyPr>
          <a:lstStyle/>
          <a:p>
            <a:pPr algn="l" eaLnBrk="1" fontAlgn="auto" hangingPunct="1">
              <a:spcAft>
                <a:spcPts val="0"/>
              </a:spcAft>
              <a:defRPr/>
            </a:pPr>
            <a:r>
              <a:rPr lang="en-US" sz="4000" dirty="0" smtClean="0"/>
              <a:t>Resources 4:</a:t>
            </a:r>
            <a:r>
              <a:rPr lang="en-US" sz="4000" dirty="0"/>
              <a:t/>
            </a:r>
            <a:br>
              <a:rPr lang="en-US" sz="4000" dirty="0"/>
            </a:br>
            <a:r>
              <a:rPr lang="en-US" sz="4000" dirty="0"/>
              <a:t>Professional Community</a:t>
            </a:r>
          </a:p>
        </p:txBody>
      </p:sp>
      <p:sp>
        <p:nvSpPr>
          <p:cNvPr id="41987" name="Rectangle 3"/>
          <p:cNvSpPr>
            <a:spLocks noGrp="1" noChangeArrowheads="1"/>
          </p:cNvSpPr>
          <p:nvPr>
            <p:ph idx="1"/>
          </p:nvPr>
        </p:nvSpPr>
        <p:spPr>
          <a:xfrm>
            <a:off x="609600" y="1571855"/>
            <a:ext cx="8229600" cy="4845786"/>
          </a:xfrm>
        </p:spPr>
        <p:txBody>
          <a:bodyPr>
            <a:noAutofit/>
          </a:bodyPr>
          <a:lstStyle/>
          <a:p>
            <a:r>
              <a:rPr lang="en-US" sz="2400" dirty="0"/>
              <a:t>PARO </a:t>
            </a:r>
            <a:r>
              <a:rPr lang="en-US" sz="2400" dirty="0" smtClean="0">
                <a:hlinkClick r:id="rId2"/>
              </a:rPr>
              <a:t>www.paro.org</a:t>
            </a:r>
            <a:r>
              <a:rPr lang="en-US" sz="2400" dirty="0" smtClean="0"/>
              <a:t> </a:t>
            </a:r>
            <a:r>
              <a:rPr lang="en-US" sz="2400" dirty="0"/>
              <a:t>or 979-1182</a:t>
            </a:r>
          </a:p>
          <a:p>
            <a:pPr lvl="1"/>
            <a:r>
              <a:rPr lang="en-US" sz="2400" dirty="0" smtClean="0"/>
              <a:t>24 </a:t>
            </a:r>
            <a:r>
              <a:rPr lang="en-US" sz="2400" dirty="0"/>
              <a:t>hour crisis line 1-866-HELPDOC</a:t>
            </a:r>
          </a:p>
          <a:p>
            <a:r>
              <a:rPr lang="en-US" sz="2400" dirty="0" smtClean="0"/>
              <a:t>To find a family physician</a:t>
            </a:r>
            <a:endParaRPr lang="en-US" sz="2400" dirty="0"/>
          </a:p>
          <a:p>
            <a:pPr lvl="1"/>
            <a:r>
              <a:rPr lang="en-US" sz="2400" dirty="0"/>
              <a:t>Health Care </a:t>
            </a:r>
            <a:r>
              <a:rPr lang="en-US" sz="2400" dirty="0" smtClean="0"/>
              <a:t>Connect (must have OHIP)</a:t>
            </a:r>
            <a:endParaRPr lang="en-US" sz="2400" dirty="0"/>
          </a:p>
          <a:p>
            <a:pPr lvl="2"/>
            <a:r>
              <a:rPr lang="en-US" dirty="0">
                <a:hlinkClick r:id="rId3"/>
              </a:rPr>
              <a:t>http://www.health.gov.on.ca/en/ms/healthcareconnect/public</a:t>
            </a:r>
            <a:r>
              <a:rPr lang="en-US" dirty="0" smtClean="0">
                <a:hlinkClick r:id="rId3"/>
              </a:rPr>
              <a:t>/</a:t>
            </a:r>
            <a:endParaRPr lang="en-US" dirty="0" smtClean="0"/>
          </a:p>
          <a:p>
            <a:pPr eaLnBrk="1" hangingPunct="1"/>
            <a:r>
              <a:rPr lang="en-US" sz="2400" dirty="0" smtClean="0"/>
              <a:t>Physician Health Program (OMA)</a:t>
            </a:r>
          </a:p>
          <a:p>
            <a:pPr lvl="1"/>
            <a:r>
              <a:rPr lang="en-US" sz="2400" dirty="0" smtClean="0"/>
              <a:t>Confidential,  quick access to therapists, psychiatrists</a:t>
            </a:r>
          </a:p>
          <a:p>
            <a:pPr lvl="1"/>
            <a:r>
              <a:rPr lang="en-US" sz="2400" dirty="0" smtClean="0">
                <a:hlinkClick r:id="rId4"/>
              </a:rPr>
              <a:t>www.phpoma.org</a:t>
            </a:r>
            <a:r>
              <a:rPr lang="en-US" sz="2400" dirty="0" smtClean="0"/>
              <a:t> or 1 800 851-6606</a:t>
            </a:r>
          </a:p>
          <a:p>
            <a:r>
              <a:rPr lang="en-US" sz="2400" dirty="0" smtClean="0"/>
              <a:t>Health Force of Ontario (HFO)</a:t>
            </a:r>
          </a:p>
          <a:p>
            <a:pPr lvl="1"/>
            <a:r>
              <a:rPr lang="en-US" sz="2400" dirty="0" smtClean="0"/>
              <a:t>Job finding, career support</a:t>
            </a:r>
          </a:p>
        </p:txBody>
      </p:sp>
    </p:spTree>
    <p:extLst>
      <p:ext uri="{BB962C8B-B14F-4D97-AF65-F5344CB8AC3E}">
        <p14:creationId xmlns:p14="http://schemas.microsoft.com/office/powerpoint/2010/main" val="344810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01198"/>
            <a:ext cx="8229600" cy="1408382"/>
          </a:xfrm>
        </p:spPr>
        <p:txBody>
          <a:bodyPr>
            <a:normAutofit/>
          </a:bodyPr>
          <a:lstStyle/>
          <a:p>
            <a:pPr algn="l" eaLnBrk="1" hangingPunct="1"/>
            <a:r>
              <a:rPr lang="en-US" sz="4000" dirty="0" smtClean="0"/>
              <a:t>Resources 5: </a:t>
            </a:r>
            <a:br>
              <a:rPr lang="en-US" sz="4000" dirty="0" smtClean="0"/>
            </a:br>
            <a:r>
              <a:rPr lang="en-US" sz="4000" dirty="0" smtClean="0"/>
              <a:t>International Trainees</a:t>
            </a:r>
          </a:p>
        </p:txBody>
      </p:sp>
      <p:sp>
        <p:nvSpPr>
          <p:cNvPr id="44035" name="Rectangle 3"/>
          <p:cNvSpPr>
            <a:spLocks noGrp="1" noChangeArrowheads="1"/>
          </p:cNvSpPr>
          <p:nvPr>
            <p:ph idx="1"/>
          </p:nvPr>
        </p:nvSpPr>
        <p:spPr>
          <a:xfrm>
            <a:off x="609600" y="1823350"/>
            <a:ext cx="8229600" cy="4426341"/>
          </a:xfrm>
        </p:spPr>
        <p:txBody>
          <a:bodyPr>
            <a:normAutofit fontScale="70000" lnSpcReduction="20000"/>
          </a:bodyPr>
          <a:lstStyle/>
          <a:p>
            <a:r>
              <a:rPr lang="en-US" sz="3700" dirty="0"/>
              <a:t>Mentors</a:t>
            </a:r>
          </a:p>
          <a:p>
            <a:pPr lvl="1"/>
            <a:r>
              <a:rPr lang="en-US" sz="3700" dirty="0"/>
              <a:t>Other trainees in your program/department who can help with “cultural” </a:t>
            </a:r>
            <a:r>
              <a:rPr lang="en-US" sz="3700" dirty="0" smtClean="0"/>
              <a:t>adaptation</a:t>
            </a:r>
          </a:p>
          <a:p>
            <a:pPr lvl="1"/>
            <a:r>
              <a:rPr lang="en-US" sz="3700" dirty="0" smtClean="0"/>
              <a:t>Make regular time to meet and review issues related to integration</a:t>
            </a:r>
            <a:endParaRPr lang="en-US" sz="3700" dirty="0"/>
          </a:p>
          <a:p>
            <a:r>
              <a:rPr lang="en-US" sz="3700" dirty="0" smtClean="0">
                <a:hlinkClick r:id="rId2"/>
              </a:rPr>
              <a:t>www.211toronto.ca</a:t>
            </a:r>
            <a:endParaRPr lang="en-US" sz="3700" dirty="0" smtClean="0"/>
          </a:p>
          <a:p>
            <a:pPr lvl="1"/>
            <a:r>
              <a:rPr lang="en-US" sz="3700" dirty="0" smtClean="0"/>
              <a:t>Toronto website for all services available to newcomers, multicultural organizations etc.</a:t>
            </a:r>
          </a:p>
          <a:p>
            <a:r>
              <a:rPr lang="en-US" sz="3700" dirty="0" smtClean="0">
                <a:hlinkClick r:id="rId3"/>
              </a:rPr>
              <a:t>www.settlement.org</a:t>
            </a:r>
            <a:endParaRPr lang="en-US" sz="3700" dirty="0" smtClean="0"/>
          </a:p>
          <a:p>
            <a:pPr lvl="1"/>
            <a:r>
              <a:rPr lang="en-US" sz="3700" dirty="0" smtClean="0"/>
              <a:t>Government of Ontario website for newcomers</a:t>
            </a:r>
          </a:p>
          <a:p>
            <a:pPr lvl="2" eaLnBrk="1" hangingPunct="1"/>
            <a:endParaRPr lang="en-US" dirty="0" smtClean="0"/>
          </a:p>
          <a:p>
            <a:pPr lvl="2" eaLnBrk="1" hangingPunct="1"/>
            <a:endParaRPr lang="en-US" dirty="0" smtClean="0"/>
          </a:p>
          <a:p>
            <a:pPr eaLnBrk="1" hangingPunct="1">
              <a:buFont typeface="Wingdings" pitchFamily="2" charset="2"/>
              <a:buNone/>
            </a:pPr>
            <a:endParaRPr lang="en-US" sz="2700" dirty="0" smtClean="0"/>
          </a:p>
        </p:txBody>
      </p:sp>
    </p:spTree>
    <p:extLst>
      <p:ext uri="{BB962C8B-B14F-4D97-AF65-F5344CB8AC3E}">
        <p14:creationId xmlns:p14="http://schemas.microsoft.com/office/powerpoint/2010/main" val="364040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4001"/>
            <a:ext cx="8839200" cy="878158"/>
          </a:xfrm>
        </p:spPr>
        <p:txBody>
          <a:bodyPr/>
          <a:lstStyle/>
          <a:p>
            <a:r>
              <a:rPr lang="en-US" sz="3200" b="0" dirty="0"/>
              <a:t>ORW Workshop </a:t>
            </a:r>
            <a:r>
              <a:rPr lang="en-US" sz="3200" b="0" dirty="0" smtClean="0"/>
              <a:t>Series 2015 </a:t>
            </a:r>
            <a:r>
              <a:rPr lang="en-US" sz="3200" b="0" dirty="0"/>
              <a:t>– </a:t>
            </a:r>
            <a:r>
              <a:rPr lang="en-US" sz="3200" b="0" dirty="0" smtClean="0"/>
              <a:t>2016</a:t>
            </a:r>
            <a:endParaRPr lang="en-US" sz="3200" b="0" dirty="0"/>
          </a:p>
        </p:txBody>
      </p:sp>
      <p:sp>
        <p:nvSpPr>
          <p:cNvPr id="3" name="TextBox 2"/>
          <p:cNvSpPr txBox="1"/>
          <p:nvPr/>
        </p:nvSpPr>
        <p:spPr>
          <a:xfrm>
            <a:off x="304800" y="1132158"/>
            <a:ext cx="7467300" cy="5632310"/>
          </a:xfrm>
          <a:prstGeom prst="rect">
            <a:avLst/>
          </a:prstGeom>
          <a:noFill/>
        </p:spPr>
        <p:txBody>
          <a:bodyPr wrap="square" rtlCol="0">
            <a:spAutoFit/>
          </a:bodyPr>
          <a:lstStyle/>
          <a:p>
            <a:pPr marL="457200" indent="-457200">
              <a:spcAft>
                <a:spcPts val="600"/>
              </a:spcAft>
              <a:buFont typeface="+mj-ea"/>
              <a:buAutoNum type="circleNumDbPlain"/>
            </a:pPr>
            <a:r>
              <a:rPr lang="en-US" sz="1900" dirty="0" smtClean="0">
                <a:solidFill>
                  <a:srgbClr val="003366"/>
                </a:solidFill>
                <a:latin typeface="Arial"/>
                <a:cs typeface="Arial"/>
              </a:rPr>
              <a:t>Enhancing </a:t>
            </a:r>
            <a:r>
              <a:rPr lang="en-US" sz="1900" dirty="0">
                <a:solidFill>
                  <a:srgbClr val="003366"/>
                </a:solidFill>
                <a:latin typeface="Arial"/>
                <a:cs typeface="Arial"/>
              </a:rPr>
              <a:t>Well-Being and </a:t>
            </a:r>
            <a:r>
              <a:rPr lang="en-US" sz="1900" dirty="0" smtClean="0">
                <a:solidFill>
                  <a:srgbClr val="003366"/>
                </a:solidFill>
                <a:latin typeface="Arial"/>
                <a:cs typeface="Arial"/>
              </a:rPr>
              <a:t>Performance: an Overview</a:t>
            </a:r>
            <a:endParaRPr lang="en-US" sz="1900" dirty="0">
              <a:solidFill>
                <a:srgbClr val="003366"/>
              </a:solidFill>
              <a:latin typeface="Arial"/>
              <a:cs typeface="Arial"/>
            </a:endParaRPr>
          </a:p>
          <a:p>
            <a:pPr marL="457200" indent="-457200">
              <a:spcAft>
                <a:spcPts val="600"/>
              </a:spcAft>
              <a:buFont typeface="+mj-ea"/>
              <a:buAutoNum type="circleNumDbPlain"/>
            </a:pPr>
            <a:r>
              <a:rPr lang="en-US" sz="1900" dirty="0" smtClean="0">
                <a:solidFill>
                  <a:srgbClr val="003366"/>
                </a:solidFill>
                <a:latin typeface="Arial"/>
                <a:cs typeface="Arial"/>
              </a:rPr>
              <a:t>An Introduction to Fatigue Management</a:t>
            </a:r>
            <a:endParaRPr lang="en-US" sz="1900" dirty="0">
              <a:solidFill>
                <a:srgbClr val="003366"/>
              </a:solidFill>
              <a:latin typeface="Arial"/>
              <a:cs typeface="Arial"/>
            </a:endParaRPr>
          </a:p>
          <a:p>
            <a:pPr marL="457200" indent="-457200">
              <a:spcAft>
                <a:spcPts val="600"/>
              </a:spcAft>
              <a:buFont typeface="+mj-ea"/>
              <a:buAutoNum type="circleNumDbPlain"/>
            </a:pPr>
            <a:r>
              <a:rPr lang="en-US" sz="1900" dirty="0" smtClean="0">
                <a:solidFill>
                  <a:srgbClr val="003366"/>
                </a:solidFill>
                <a:latin typeface="Arial"/>
                <a:cs typeface="Arial"/>
              </a:rPr>
              <a:t>The Emotional Physician: Working with Emotions</a:t>
            </a:r>
          </a:p>
          <a:p>
            <a:pPr marL="457200" indent="-457200">
              <a:spcAft>
                <a:spcPts val="600"/>
              </a:spcAft>
              <a:buFont typeface="+mj-ea"/>
              <a:buAutoNum type="circleNumDbPlain"/>
            </a:pPr>
            <a:r>
              <a:rPr lang="en-US" sz="1900" dirty="0" err="1" smtClean="0">
                <a:solidFill>
                  <a:srgbClr val="003366"/>
                </a:solidFill>
                <a:latin typeface="Arial"/>
                <a:cs typeface="Arial"/>
              </a:rPr>
              <a:t>Attentional</a:t>
            </a:r>
            <a:r>
              <a:rPr lang="en-US" sz="1900" dirty="0" smtClean="0">
                <a:solidFill>
                  <a:srgbClr val="003366"/>
                </a:solidFill>
                <a:latin typeface="Arial"/>
                <a:cs typeface="Arial"/>
              </a:rPr>
              <a:t> Skills Development Part 1: Mindfulness in Medical Life</a:t>
            </a:r>
          </a:p>
          <a:p>
            <a:pPr marL="457200" indent="-457200">
              <a:spcAft>
                <a:spcPts val="600"/>
              </a:spcAft>
              <a:buFont typeface="+mj-ea"/>
              <a:buAutoNum type="circleNumDbPlain"/>
            </a:pPr>
            <a:r>
              <a:rPr lang="en-US" sz="1900" dirty="0" err="1" smtClean="0">
                <a:solidFill>
                  <a:srgbClr val="003366"/>
                </a:solidFill>
                <a:latin typeface="Arial"/>
                <a:cs typeface="Arial"/>
              </a:rPr>
              <a:t>Attentional</a:t>
            </a:r>
            <a:r>
              <a:rPr lang="en-US" sz="1900" dirty="0">
                <a:solidFill>
                  <a:srgbClr val="003366"/>
                </a:solidFill>
                <a:latin typeface="Arial"/>
                <a:cs typeface="Arial"/>
              </a:rPr>
              <a:t> Skills Development Part </a:t>
            </a:r>
            <a:r>
              <a:rPr lang="en-US" sz="1900" dirty="0" smtClean="0">
                <a:solidFill>
                  <a:srgbClr val="003366"/>
                </a:solidFill>
                <a:latin typeface="Arial"/>
                <a:cs typeface="Arial"/>
              </a:rPr>
              <a:t>2: Attention and Cognition</a:t>
            </a:r>
          </a:p>
          <a:p>
            <a:pPr marL="457200" indent="-457200">
              <a:spcAft>
                <a:spcPts val="600"/>
              </a:spcAft>
              <a:buFont typeface="+mj-ea"/>
              <a:buAutoNum type="circleNumDbPlain"/>
            </a:pPr>
            <a:r>
              <a:rPr lang="en-US" sz="1900" dirty="0" smtClean="0">
                <a:solidFill>
                  <a:srgbClr val="003366"/>
                </a:solidFill>
                <a:latin typeface="Arial"/>
                <a:cs typeface="Arial"/>
              </a:rPr>
              <a:t>Team Work, </a:t>
            </a:r>
            <a:r>
              <a:rPr lang="en-US" sz="1900" dirty="0" err="1" smtClean="0">
                <a:solidFill>
                  <a:srgbClr val="003366"/>
                </a:solidFill>
                <a:latin typeface="Arial"/>
                <a:cs typeface="Arial"/>
              </a:rPr>
              <a:t>Prosocial</a:t>
            </a:r>
            <a:r>
              <a:rPr lang="en-US" sz="1900" dirty="0" smtClean="0">
                <a:solidFill>
                  <a:srgbClr val="003366"/>
                </a:solidFill>
                <a:latin typeface="Arial"/>
                <a:cs typeface="Arial"/>
              </a:rPr>
              <a:t> </a:t>
            </a:r>
            <a:r>
              <a:rPr lang="en-US" sz="1900" dirty="0" err="1" smtClean="0">
                <a:solidFill>
                  <a:srgbClr val="003366"/>
                </a:solidFill>
                <a:latin typeface="Arial"/>
                <a:cs typeface="Arial"/>
              </a:rPr>
              <a:t>Behaviour</a:t>
            </a:r>
            <a:r>
              <a:rPr lang="en-US" sz="1900" dirty="0" smtClean="0">
                <a:solidFill>
                  <a:srgbClr val="003366"/>
                </a:solidFill>
                <a:latin typeface="Arial"/>
                <a:cs typeface="Arial"/>
              </a:rPr>
              <a:t> and Attuned Leadership</a:t>
            </a:r>
          </a:p>
          <a:p>
            <a:pPr marL="457200" indent="-457200">
              <a:spcAft>
                <a:spcPts val="600"/>
              </a:spcAft>
              <a:buFont typeface="+mj-ea"/>
              <a:buAutoNum type="circleNumDbPlain"/>
            </a:pPr>
            <a:r>
              <a:rPr lang="en-US" sz="1900" dirty="0" smtClean="0">
                <a:solidFill>
                  <a:srgbClr val="003366"/>
                </a:solidFill>
                <a:latin typeface="Arial"/>
                <a:cs typeface="Arial"/>
              </a:rPr>
              <a:t>Managing Transitions </a:t>
            </a:r>
            <a:r>
              <a:rPr lang="en-US" sz="1900" dirty="0">
                <a:solidFill>
                  <a:srgbClr val="003366"/>
                </a:solidFill>
                <a:latin typeface="Arial"/>
                <a:cs typeface="Arial"/>
              </a:rPr>
              <a:t>and Change </a:t>
            </a:r>
            <a:r>
              <a:rPr lang="en-US" sz="1900" dirty="0" smtClean="0">
                <a:solidFill>
                  <a:srgbClr val="003366"/>
                </a:solidFill>
                <a:latin typeface="Arial"/>
                <a:cs typeface="Arial"/>
              </a:rPr>
              <a:t/>
            </a:r>
            <a:br>
              <a:rPr lang="en-US" sz="1900" dirty="0" smtClean="0">
                <a:solidFill>
                  <a:srgbClr val="003366"/>
                </a:solidFill>
                <a:latin typeface="Arial"/>
                <a:cs typeface="Arial"/>
              </a:rPr>
            </a:br>
            <a:r>
              <a:rPr lang="en-US" sz="1900" dirty="0" smtClean="0">
                <a:solidFill>
                  <a:srgbClr val="003366"/>
                </a:solidFill>
                <a:latin typeface="Arial"/>
                <a:cs typeface="Arial"/>
              </a:rPr>
              <a:t>throughout </a:t>
            </a:r>
            <a:r>
              <a:rPr lang="en-US" sz="1900" dirty="0">
                <a:solidFill>
                  <a:srgbClr val="003366"/>
                </a:solidFill>
                <a:latin typeface="Arial"/>
                <a:cs typeface="Arial"/>
              </a:rPr>
              <a:t>the </a:t>
            </a:r>
            <a:r>
              <a:rPr lang="en-US" sz="1900" dirty="0" smtClean="0">
                <a:solidFill>
                  <a:srgbClr val="003366"/>
                </a:solidFill>
                <a:latin typeface="Arial"/>
                <a:cs typeface="Arial"/>
              </a:rPr>
              <a:t>Medical </a:t>
            </a:r>
            <a:r>
              <a:rPr lang="en-US" sz="1900" dirty="0">
                <a:solidFill>
                  <a:srgbClr val="003366"/>
                </a:solidFill>
                <a:latin typeface="Arial"/>
                <a:cs typeface="Arial"/>
              </a:rPr>
              <a:t>Career </a:t>
            </a:r>
          </a:p>
          <a:p>
            <a:pPr marL="457200" indent="-457200">
              <a:spcAft>
                <a:spcPts val="600"/>
              </a:spcAft>
              <a:buFont typeface="+mj-ea"/>
              <a:buAutoNum type="circleNumDbPlain" startAt="8"/>
            </a:pPr>
            <a:r>
              <a:rPr lang="en-US" sz="1900" dirty="0" smtClean="0">
                <a:solidFill>
                  <a:srgbClr val="003366"/>
                </a:solidFill>
                <a:latin typeface="Arial"/>
                <a:cs typeface="Arial"/>
              </a:rPr>
              <a:t>Enhancing </a:t>
            </a:r>
            <a:r>
              <a:rPr lang="en-US" sz="1900" dirty="0">
                <a:solidFill>
                  <a:srgbClr val="003366"/>
                </a:solidFill>
                <a:latin typeface="Arial"/>
                <a:cs typeface="Arial"/>
              </a:rPr>
              <a:t>Exam Preparation and </a:t>
            </a:r>
            <a:r>
              <a:rPr lang="en-US" sz="1900" dirty="0" smtClean="0">
                <a:solidFill>
                  <a:srgbClr val="003366"/>
                </a:solidFill>
                <a:latin typeface="Arial"/>
                <a:cs typeface="Arial"/>
              </a:rPr>
              <a:t/>
            </a:r>
            <a:br>
              <a:rPr lang="en-US" sz="1900" dirty="0" smtClean="0">
                <a:solidFill>
                  <a:srgbClr val="003366"/>
                </a:solidFill>
                <a:latin typeface="Arial"/>
                <a:cs typeface="Arial"/>
              </a:rPr>
            </a:br>
            <a:r>
              <a:rPr lang="en-US" sz="1900" dirty="0" smtClean="0">
                <a:solidFill>
                  <a:srgbClr val="003366"/>
                </a:solidFill>
                <a:latin typeface="Arial"/>
                <a:cs typeface="Arial"/>
              </a:rPr>
              <a:t>Performance</a:t>
            </a:r>
            <a:endParaRPr lang="en-US" sz="1900" dirty="0">
              <a:solidFill>
                <a:srgbClr val="003366"/>
              </a:solidFill>
              <a:latin typeface="Arial"/>
              <a:cs typeface="Arial"/>
            </a:endParaRPr>
          </a:p>
          <a:p>
            <a:pPr marL="457200" indent="-457200">
              <a:spcAft>
                <a:spcPts val="600"/>
              </a:spcAft>
              <a:buFont typeface="+mj-ea"/>
              <a:buAutoNum type="circleNumDbPlain" startAt="8"/>
            </a:pPr>
            <a:r>
              <a:rPr lang="en-US" sz="1900" dirty="0" smtClean="0">
                <a:solidFill>
                  <a:srgbClr val="003366"/>
                </a:solidFill>
                <a:latin typeface="Arial"/>
                <a:cs typeface="Arial"/>
              </a:rPr>
              <a:t>Time Management</a:t>
            </a:r>
            <a:endParaRPr lang="en-US" sz="1900" dirty="0">
              <a:solidFill>
                <a:srgbClr val="003366"/>
              </a:solidFill>
              <a:latin typeface="Arial"/>
              <a:cs typeface="Arial"/>
            </a:endParaRPr>
          </a:p>
          <a:p>
            <a:pPr marL="457200" indent="-457200">
              <a:spcAft>
                <a:spcPts val="600"/>
              </a:spcAft>
              <a:buFont typeface="+mj-ea"/>
              <a:buAutoNum type="circleNumDbPlain" startAt="10"/>
            </a:pPr>
            <a:r>
              <a:rPr lang="en-US" sz="1900" dirty="0" smtClean="0">
                <a:solidFill>
                  <a:srgbClr val="003366"/>
                </a:solidFill>
                <a:latin typeface="Arial"/>
                <a:cs typeface="Arial"/>
              </a:rPr>
              <a:t>Resident </a:t>
            </a:r>
            <a:r>
              <a:rPr lang="en-US" sz="1900" dirty="0">
                <a:solidFill>
                  <a:srgbClr val="003366"/>
                </a:solidFill>
                <a:latin typeface="Arial"/>
                <a:cs typeface="Arial"/>
              </a:rPr>
              <a:t>Resilience in the Context of </a:t>
            </a:r>
            <a:r>
              <a:rPr lang="en-US" sz="1900" dirty="0" smtClean="0">
                <a:solidFill>
                  <a:srgbClr val="003366"/>
                </a:solidFill>
                <a:latin typeface="Arial"/>
                <a:cs typeface="Arial"/>
              </a:rPr>
              <a:t/>
            </a:r>
            <a:br>
              <a:rPr lang="en-US" sz="1900" dirty="0" smtClean="0">
                <a:solidFill>
                  <a:srgbClr val="003366"/>
                </a:solidFill>
                <a:latin typeface="Arial"/>
                <a:cs typeface="Arial"/>
              </a:rPr>
            </a:br>
            <a:r>
              <a:rPr lang="en-US" sz="1900" dirty="0" smtClean="0">
                <a:solidFill>
                  <a:srgbClr val="003366"/>
                </a:solidFill>
                <a:latin typeface="Arial"/>
                <a:cs typeface="Arial"/>
              </a:rPr>
              <a:t>Loss, Grief and Adverse </a:t>
            </a:r>
            <a:r>
              <a:rPr lang="en-US" sz="1900" dirty="0">
                <a:solidFill>
                  <a:srgbClr val="003366"/>
                </a:solidFill>
                <a:latin typeface="Arial"/>
                <a:cs typeface="Arial"/>
              </a:rPr>
              <a:t>Events: A Mindful </a:t>
            </a:r>
            <a:r>
              <a:rPr lang="en-US" sz="1900" dirty="0" smtClean="0">
                <a:solidFill>
                  <a:srgbClr val="003366"/>
                </a:solidFill>
                <a:latin typeface="Arial"/>
                <a:cs typeface="Arial"/>
              </a:rPr>
              <a:t>Approach</a:t>
            </a:r>
          </a:p>
          <a:p>
            <a:pPr marL="457200" indent="-457200">
              <a:spcAft>
                <a:spcPts val="600"/>
              </a:spcAft>
              <a:buFont typeface="+mj-ea"/>
              <a:buAutoNum type="circleNumDbPlain" startAt="10"/>
            </a:pPr>
            <a:r>
              <a:rPr lang="en-US" sz="1900" dirty="0" smtClean="0">
                <a:solidFill>
                  <a:srgbClr val="003366"/>
                </a:solidFill>
                <a:latin typeface="Arial"/>
                <a:cs typeface="Arial"/>
              </a:rPr>
              <a:t>Downward Docs: Mindful Yoga and </a:t>
            </a:r>
            <a:r>
              <a:rPr lang="en-US" sz="1900" dirty="0">
                <a:solidFill>
                  <a:srgbClr val="003366"/>
                </a:solidFill>
                <a:latin typeface="Arial"/>
                <a:cs typeface="Arial"/>
              </a:rPr>
              <a:t>M</a:t>
            </a:r>
            <a:r>
              <a:rPr lang="en-US" sz="1900" dirty="0" smtClean="0">
                <a:solidFill>
                  <a:srgbClr val="003366"/>
                </a:solidFill>
                <a:latin typeface="Arial"/>
                <a:cs typeface="Arial"/>
              </a:rPr>
              <a:t>edicine Workshop*</a:t>
            </a:r>
            <a:endParaRPr lang="en-US" sz="1900" dirty="0">
              <a:solidFill>
                <a:srgbClr val="003366"/>
              </a:solidFill>
              <a:latin typeface="Arial"/>
              <a:cs typeface="Arial"/>
            </a:endParaRPr>
          </a:p>
          <a:p>
            <a:endParaRPr lang="en-US" sz="2000" dirty="0">
              <a:solidFill>
                <a:srgbClr val="003366"/>
              </a:solidFill>
              <a:latin typeface="Arial"/>
              <a:cs typeface="Arial"/>
            </a:endParaRPr>
          </a:p>
        </p:txBody>
      </p:sp>
    </p:spTree>
    <p:extLst>
      <p:ext uri="{BB962C8B-B14F-4D97-AF65-F5344CB8AC3E}">
        <p14:creationId xmlns:p14="http://schemas.microsoft.com/office/powerpoint/2010/main" val="925145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54000"/>
            <a:ext cx="8839200" cy="953353"/>
          </a:xfrm>
        </p:spPr>
        <p:txBody>
          <a:bodyPr/>
          <a:lstStyle/>
          <a:p>
            <a:r>
              <a:rPr lang="en-US" sz="4000" dirty="0" smtClean="0"/>
              <a:t>Workshop Evaluations:</a:t>
            </a:r>
            <a:endParaRPr lang="en-US" sz="4000" dirty="0"/>
          </a:p>
        </p:txBody>
      </p:sp>
      <p:sp>
        <p:nvSpPr>
          <p:cNvPr id="5" name="Text Placeholder 4"/>
          <p:cNvSpPr>
            <a:spLocks noGrp="1"/>
          </p:cNvSpPr>
          <p:nvPr>
            <p:ph type="body" idx="1"/>
          </p:nvPr>
        </p:nvSpPr>
        <p:spPr>
          <a:xfrm>
            <a:off x="304799" y="890954"/>
            <a:ext cx="8553083" cy="5111261"/>
          </a:xfrm>
        </p:spPr>
        <p:txBody>
          <a:bodyPr/>
          <a:lstStyle/>
          <a:p>
            <a:pPr marL="457200" indent="-457200">
              <a:buFont typeface="Arial"/>
              <a:buChar char="•"/>
            </a:pPr>
            <a:r>
              <a:rPr lang="en-US" dirty="0" smtClean="0">
                <a:solidFill>
                  <a:schemeClr val="tx1"/>
                </a:solidFill>
              </a:rPr>
              <a:t>40 workshops to 16 programs in 2013-14</a:t>
            </a:r>
          </a:p>
          <a:p>
            <a:pPr marL="457200" indent="-457200">
              <a:buFont typeface="Arial"/>
              <a:buChar char="•"/>
            </a:pPr>
            <a:r>
              <a:rPr lang="en-US" dirty="0" smtClean="0">
                <a:solidFill>
                  <a:schemeClr val="tx1"/>
                </a:solidFill>
              </a:rPr>
              <a:t>88% satisfaction rate (satisfied/very satisfied)</a:t>
            </a:r>
          </a:p>
          <a:p>
            <a:pPr marL="457200" indent="-457200">
              <a:buFont typeface="Arial"/>
              <a:buChar char="•"/>
            </a:pPr>
            <a:r>
              <a:rPr lang="en-US" dirty="0" smtClean="0">
                <a:solidFill>
                  <a:schemeClr val="tx1"/>
                </a:solidFill>
              </a:rPr>
              <a:t>92% felt relevant to their training</a:t>
            </a:r>
          </a:p>
          <a:p>
            <a:pPr marL="457200" indent="-457200">
              <a:buFont typeface="Arial"/>
              <a:buChar char="•"/>
            </a:pPr>
            <a:r>
              <a:rPr lang="en-US" dirty="0" smtClean="0">
                <a:solidFill>
                  <a:schemeClr val="tx1"/>
                </a:solidFill>
              </a:rPr>
              <a:t>What </a:t>
            </a:r>
            <a:r>
              <a:rPr lang="en-US" dirty="0">
                <a:solidFill>
                  <a:schemeClr val="tx1"/>
                </a:solidFill>
              </a:rPr>
              <a:t>was most valuable:</a:t>
            </a:r>
          </a:p>
          <a:p>
            <a:r>
              <a:rPr lang="en-US" dirty="0" smtClean="0">
                <a:solidFill>
                  <a:schemeClr val="tx1"/>
                </a:solidFill>
              </a:rPr>
              <a:t>	1</a:t>
            </a:r>
            <a:r>
              <a:rPr lang="en-US" dirty="0">
                <a:solidFill>
                  <a:schemeClr val="tx1"/>
                </a:solidFill>
              </a:rPr>
              <a:t>. Opportunity to discuss these </a:t>
            </a:r>
            <a:r>
              <a:rPr lang="en-US" dirty="0" smtClean="0">
                <a:solidFill>
                  <a:schemeClr val="tx1"/>
                </a:solidFill>
              </a:rPr>
              <a:t>topics</a:t>
            </a:r>
          </a:p>
          <a:p>
            <a:r>
              <a:rPr lang="en-US" dirty="0">
                <a:solidFill>
                  <a:schemeClr val="tx1"/>
                </a:solidFill>
              </a:rPr>
              <a:t>	</a:t>
            </a:r>
            <a:r>
              <a:rPr lang="en-US" dirty="0" smtClean="0">
                <a:solidFill>
                  <a:schemeClr val="tx1"/>
                </a:solidFill>
              </a:rPr>
              <a:t>2</a:t>
            </a:r>
            <a:r>
              <a:rPr lang="en-US" dirty="0">
                <a:solidFill>
                  <a:schemeClr val="tx1"/>
                </a:solidFill>
              </a:rPr>
              <a:t>. Practical skills </a:t>
            </a:r>
            <a:r>
              <a:rPr lang="en-US" dirty="0" smtClean="0">
                <a:solidFill>
                  <a:schemeClr val="tx1"/>
                </a:solidFill>
              </a:rPr>
              <a:t>attainment</a:t>
            </a:r>
          </a:p>
          <a:p>
            <a:pPr>
              <a:spcBef>
                <a:spcPts val="0"/>
              </a:spcBef>
              <a:spcAft>
                <a:spcPts val="1200"/>
              </a:spcAft>
            </a:pPr>
            <a:r>
              <a:rPr lang="en-US" dirty="0" smtClean="0">
                <a:solidFill>
                  <a:schemeClr val="tx1"/>
                </a:solidFill>
              </a:rPr>
              <a:t>	3</a:t>
            </a:r>
            <a:r>
              <a:rPr lang="en-US" dirty="0">
                <a:solidFill>
                  <a:schemeClr val="tx1"/>
                </a:solidFill>
              </a:rPr>
              <a:t>. Knowledge </a:t>
            </a:r>
            <a:r>
              <a:rPr lang="en-US" dirty="0" smtClean="0">
                <a:solidFill>
                  <a:schemeClr val="tx1"/>
                </a:solidFill>
              </a:rPr>
              <a:t>attainment</a:t>
            </a:r>
          </a:p>
          <a:p>
            <a:r>
              <a:rPr lang="en-US" i="1" dirty="0" smtClean="0">
                <a:solidFill>
                  <a:schemeClr val="tx2">
                    <a:lumMod val="75000"/>
                  </a:schemeClr>
                </a:solidFill>
              </a:rPr>
              <a:t>“The right time and place for this to happen”</a:t>
            </a:r>
          </a:p>
          <a:p>
            <a:r>
              <a:rPr lang="en-US" i="1" dirty="0" smtClean="0">
                <a:solidFill>
                  <a:schemeClr val="tx2">
                    <a:lumMod val="75000"/>
                  </a:schemeClr>
                </a:solidFill>
              </a:rPr>
              <a:t>“An important topic we don</a:t>
            </a:r>
            <a:r>
              <a:rPr lang="fr-FR" i="1" dirty="0" smtClean="0">
                <a:solidFill>
                  <a:schemeClr val="tx2">
                    <a:lumMod val="75000"/>
                  </a:schemeClr>
                </a:solidFill>
              </a:rPr>
              <a:t>’</a:t>
            </a:r>
            <a:r>
              <a:rPr lang="en-US" i="1" dirty="0" smtClean="0">
                <a:solidFill>
                  <a:schemeClr val="tx2">
                    <a:lumMod val="75000"/>
                  </a:schemeClr>
                </a:solidFill>
              </a:rPr>
              <a:t>t often get to discuss”</a:t>
            </a:r>
          </a:p>
          <a:p>
            <a:endParaRPr lang="en-US" dirty="0"/>
          </a:p>
        </p:txBody>
      </p:sp>
    </p:spTree>
    <p:extLst>
      <p:ext uri="{BB962C8B-B14F-4D97-AF65-F5344CB8AC3E}">
        <p14:creationId xmlns:p14="http://schemas.microsoft.com/office/powerpoint/2010/main" val="21928438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7" y="188624"/>
            <a:ext cx="9005693" cy="930536"/>
          </a:xfrm>
        </p:spPr>
        <p:txBody>
          <a:bodyPr>
            <a:noAutofit/>
          </a:bodyPr>
          <a:lstStyle/>
          <a:p>
            <a:r>
              <a:rPr lang="en-US" sz="3400" dirty="0" smtClean="0"/>
              <a:t>Opportunities to Promote a Culture of Wellness</a:t>
            </a:r>
            <a:endParaRPr lang="en-US" sz="3400" dirty="0"/>
          </a:p>
        </p:txBody>
      </p:sp>
      <p:sp>
        <p:nvSpPr>
          <p:cNvPr id="3" name="Content Placeholder 2"/>
          <p:cNvSpPr>
            <a:spLocks noGrp="1"/>
          </p:cNvSpPr>
          <p:nvPr>
            <p:ph idx="1"/>
          </p:nvPr>
        </p:nvSpPr>
        <p:spPr>
          <a:xfrm>
            <a:off x="457200" y="1446106"/>
            <a:ext cx="8229600" cy="4954694"/>
          </a:xfrm>
        </p:spPr>
        <p:txBody>
          <a:bodyPr>
            <a:normAutofit/>
          </a:bodyPr>
          <a:lstStyle/>
          <a:p>
            <a:r>
              <a:rPr lang="en-US" sz="2800" dirty="0" smtClean="0">
                <a:solidFill>
                  <a:schemeClr val="tx1"/>
                </a:solidFill>
              </a:rPr>
              <a:t>Find time and space for communication and support (informal) </a:t>
            </a:r>
          </a:p>
          <a:p>
            <a:pPr lvl="1"/>
            <a:r>
              <a:rPr lang="en-US" dirty="0" smtClean="0">
                <a:solidFill>
                  <a:schemeClr val="tx1"/>
                </a:solidFill>
              </a:rPr>
              <a:t>Check ins periodically at academic half day or other program events</a:t>
            </a:r>
          </a:p>
          <a:p>
            <a:r>
              <a:rPr lang="en-US" sz="2800" dirty="0" smtClean="0">
                <a:solidFill>
                  <a:schemeClr val="tx1"/>
                </a:solidFill>
              </a:rPr>
              <a:t>Mentorship programs/opportunities</a:t>
            </a:r>
          </a:p>
          <a:p>
            <a:r>
              <a:rPr lang="en-US" sz="2800" dirty="0" smtClean="0">
                <a:solidFill>
                  <a:schemeClr val="tx1"/>
                </a:solidFill>
              </a:rPr>
              <a:t>Educational activities</a:t>
            </a:r>
          </a:p>
          <a:p>
            <a:pPr lvl="1"/>
            <a:r>
              <a:rPr lang="en-US" dirty="0" smtClean="0">
                <a:solidFill>
                  <a:schemeClr val="tx1"/>
                </a:solidFill>
              </a:rPr>
              <a:t>ORW workshops</a:t>
            </a:r>
          </a:p>
          <a:p>
            <a:pPr lvl="1"/>
            <a:r>
              <a:rPr lang="en-US" dirty="0" smtClean="0">
                <a:solidFill>
                  <a:schemeClr val="tx1"/>
                </a:solidFill>
              </a:rPr>
              <a:t>Faculty panels</a:t>
            </a:r>
          </a:p>
          <a:p>
            <a:pPr lvl="1"/>
            <a:r>
              <a:rPr lang="en-US" dirty="0" smtClean="0">
                <a:solidFill>
                  <a:schemeClr val="tx1"/>
                </a:solidFill>
              </a:rPr>
              <a:t>Informal discussions/social events</a:t>
            </a:r>
          </a:p>
          <a:p>
            <a:pPr marL="365760" lvl="1" indent="0">
              <a:buNone/>
            </a:pPr>
            <a:endParaRPr lang="en-US" dirty="0" smtClean="0">
              <a:solidFill>
                <a:schemeClr val="tx1"/>
              </a:solidFill>
            </a:endParaRPr>
          </a:p>
          <a:p>
            <a:pPr lvl="1"/>
            <a:endParaRPr lang="en-US" dirty="0" smtClean="0">
              <a:solidFill>
                <a:schemeClr val="tx1"/>
              </a:solidFill>
            </a:endParaRPr>
          </a:p>
        </p:txBody>
      </p:sp>
    </p:spTree>
    <p:extLst>
      <p:ext uri="{BB962C8B-B14F-4D97-AF65-F5344CB8AC3E}">
        <p14:creationId xmlns:p14="http://schemas.microsoft.com/office/powerpoint/2010/main" val="796430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28600"/>
            <a:ext cx="8153400" cy="1178756"/>
          </a:xfrm>
        </p:spPr>
        <p:txBody>
          <a:bodyPr/>
          <a:lstStyle/>
          <a:p>
            <a:r>
              <a:rPr lang="en-US" sz="4000" dirty="0" smtClean="0"/>
              <a:t>Made in Canada Resources</a:t>
            </a:r>
            <a:endParaRPr lang="en-US" sz="4000" dirty="0"/>
          </a:p>
        </p:txBody>
      </p:sp>
      <p:pic>
        <p:nvPicPr>
          <p:cNvPr id="9" name="Content Placeholder 8" descr="ephysicianhealth-e.jpg"/>
          <p:cNvPicPr>
            <a:picLocks noGrp="1" noChangeAspect="1"/>
          </p:cNvPicPr>
          <p:nvPr>
            <p:ph sz="half" idx="17"/>
          </p:nvPr>
        </p:nvPicPr>
        <p:blipFill>
          <a:blip r:embed="rId2" cstate="print"/>
          <a:srcRect t="-10706" b="-10706"/>
          <a:stretch>
            <a:fillRect/>
          </a:stretch>
        </p:blipFill>
        <p:spPr>
          <a:xfrm>
            <a:off x="502920" y="1327263"/>
            <a:ext cx="3657413" cy="1773497"/>
          </a:xfrm>
        </p:spPr>
      </p:pic>
      <p:pic>
        <p:nvPicPr>
          <p:cNvPr id="10" name="Content Placeholder 9" descr="Guide2003_cover.pdf"/>
          <p:cNvPicPr>
            <a:picLocks noGrp="1" noChangeAspect="1"/>
          </p:cNvPicPr>
          <p:nvPr>
            <p:ph sz="half" idx="1"/>
          </p:nvPr>
        </p:nvPicPr>
        <p:blipFill>
          <a:blip r:embed="rId3" cstate="print"/>
          <a:srcRect l="-76118" r="-76118"/>
          <a:stretch>
            <a:fillRect/>
          </a:stretch>
        </p:blipFill>
        <p:spPr>
          <a:xfrm>
            <a:off x="3237725" y="1523999"/>
            <a:ext cx="7013165" cy="3991005"/>
          </a:xfrm>
        </p:spPr>
      </p:pic>
      <p:pic>
        <p:nvPicPr>
          <p:cNvPr id="12" name="Content Placeholder 11" descr="RCPSC CanMeds Guide_cover.pdf"/>
          <p:cNvPicPr>
            <a:picLocks noGrp="1" noChangeAspect="1"/>
          </p:cNvPicPr>
          <p:nvPr>
            <p:ph sz="half" idx="16"/>
          </p:nvPr>
        </p:nvPicPr>
        <p:blipFill>
          <a:blip r:embed="rId4" cstate="print"/>
          <a:srcRect l="-75081" r="-75081"/>
          <a:stretch>
            <a:fillRect/>
          </a:stretch>
        </p:blipFill>
        <p:spPr>
          <a:xfrm>
            <a:off x="-1006785" y="3341040"/>
            <a:ext cx="6315281" cy="3516960"/>
          </a:xfrm>
        </p:spPr>
      </p:pic>
    </p:spTree>
    <p:extLst>
      <p:ext uri="{BB962C8B-B14F-4D97-AF65-F5344CB8AC3E}">
        <p14:creationId xmlns:p14="http://schemas.microsoft.com/office/powerpoint/2010/main" val="3784803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07057"/>
            <a:ext cx="8229600" cy="1143000"/>
          </a:xfrm>
        </p:spPr>
        <p:txBody>
          <a:bodyPr/>
          <a:lstStyle/>
          <a:p>
            <a:r>
              <a:rPr lang="en-US" sz="4800" dirty="0" smtClean="0"/>
              <a:t>Your questions?</a:t>
            </a:r>
            <a:endParaRPr lang="en-US" sz="4800" dirty="0"/>
          </a:p>
        </p:txBody>
      </p:sp>
      <p:sp>
        <p:nvSpPr>
          <p:cNvPr id="8" name="Content Placeholder 7"/>
          <p:cNvSpPr>
            <a:spLocks noGrp="1"/>
          </p:cNvSpPr>
          <p:nvPr>
            <p:ph idx="1"/>
          </p:nvPr>
        </p:nvSpPr>
        <p:spPr>
          <a:xfrm>
            <a:off x="457200" y="1450057"/>
            <a:ext cx="8229600" cy="4648486"/>
          </a:xfrm>
        </p:spPr>
        <p:txBody>
          <a:bodyPr/>
          <a:lstStyle/>
          <a:p>
            <a:endParaRPr lang="en-US" dirty="0"/>
          </a:p>
        </p:txBody>
      </p:sp>
    </p:spTree>
    <p:extLst>
      <p:ext uri="{BB962C8B-B14F-4D97-AF65-F5344CB8AC3E}">
        <p14:creationId xmlns:p14="http://schemas.microsoft.com/office/powerpoint/2010/main" val="364936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48"/>
            <a:ext cx="8229600" cy="1043711"/>
          </a:xfrm>
        </p:spPr>
        <p:txBody>
          <a:bodyPr>
            <a:normAutofit/>
          </a:bodyPr>
          <a:lstStyle/>
          <a:p>
            <a:r>
              <a:rPr lang="en-US" sz="4000" dirty="0" smtClean="0"/>
              <a:t>Occupational Risks to Well-Being</a:t>
            </a:r>
            <a:endParaRPr lang="en-US" sz="4000" dirty="0"/>
          </a:p>
        </p:txBody>
      </p:sp>
      <p:pic>
        <p:nvPicPr>
          <p:cNvPr id="7" name="Content Placeholder 5"/>
          <p:cNvPicPr>
            <a:picLocks noGrp="1" noChangeAspect="1"/>
          </p:cNvPicPr>
          <p:nvPr>
            <p:ph idx="1"/>
          </p:nvPr>
        </p:nvPicPr>
        <p:blipFill>
          <a:blip r:embed="rId3"/>
          <a:srcRect t="12358" b="12358"/>
          <a:stretch>
            <a:fillRect/>
          </a:stretch>
        </p:blipFill>
        <p:spPr>
          <a:xfrm>
            <a:off x="609600" y="1219199"/>
            <a:ext cx="8229600" cy="4942469"/>
          </a:xfrm>
        </p:spPr>
      </p:pic>
    </p:spTree>
    <p:extLst>
      <p:ext uri="{BB962C8B-B14F-4D97-AF65-F5344CB8AC3E}">
        <p14:creationId xmlns:p14="http://schemas.microsoft.com/office/powerpoint/2010/main" val="25500821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9820"/>
            <a:ext cx="8229600" cy="905388"/>
          </a:xfrm>
        </p:spPr>
        <p:txBody>
          <a:bodyPr>
            <a:noAutofit/>
          </a:bodyPr>
          <a:lstStyle/>
          <a:p>
            <a:r>
              <a:rPr lang="en-US" sz="4000" dirty="0" smtClean="0"/>
              <a:t>Common Wellness Issues </a:t>
            </a:r>
            <a:endParaRPr lang="en-US" sz="4000" dirty="0"/>
          </a:p>
        </p:txBody>
      </p:sp>
      <p:sp>
        <p:nvSpPr>
          <p:cNvPr id="3" name="Content Placeholder 2"/>
          <p:cNvSpPr>
            <a:spLocks noGrp="1"/>
          </p:cNvSpPr>
          <p:nvPr>
            <p:ph idx="1"/>
          </p:nvPr>
        </p:nvSpPr>
        <p:spPr>
          <a:xfrm>
            <a:off x="609600" y="1534130"/>
            <a:ext cx="8229600" cy="4564663"/>
          </a:xfrm>
        </p:spPr>
        <p:txBody>
          <a:bodyPr>
            <a:normAutofit fontScale="92500" lnSpcReduction="20000"/>
          </a:bodyPr>
          <a:lstStyle/>
          <a:p>
            <a:r>
              <a:rPr lang="en-US" dirty="0" smtClean="0"/>
              <a:t>Mental Health problems</a:t>
            </a:r>
          </a:p>
          <a:p>
            <a:pPr lvl="1"/>
            <a:r>
              <a:rPr lang="en-US" dirty="0" smtClean="0"/>
              <a:t>Stress/overwhelm</a:t>
            </a:r>
          </a:p>
          <a:p>
            <a:pPr lvl="1"/>
            <a:r>
              <a:rPr lang="en-US" dirty="0" smtClean="0"/>
              <a:t>Burnout</a:t>
            </a:r>
          </a:p>
          <a:p>
            <a:pPr lvl="1"/>
            <a:r>
              <a:rPr lang="en-US" dirty="0"/>
              <a:t>M</a:t>
            </a:r>
            <a:r>
              <a:rPr lang="en-US" dirty="0" smtClean="0"/>
              <a:t>ood and anxiety disorders</a:t>
            </a:r>
          </a:p>
          <a:p>
            <a:pPr lvl="1"/>
            <a:r>
              <a:rPr lang="en-US" dirty="0"/>
              <a:t>S</a:t>
            </a:r>
            <a:r>
              <a:rPr lang="en-US" dirty="0" smtClean="0"/>
              <a:t>ubstance use</a:t>
            </a:r>
          </a:p>
          <a:p>
            <a:r>
              <a:rPr lang="en-US" dirty="0" smtClean="0"/>
              <a:t>Career dissatisfaction</a:t>
            </a:r>
          </a:p>
          <a:p>
            <a:r>
              <a:rPr lang="en-US" dirty="0" smtClean="0"/>
              <a:t>Stress associated with academic difficulty</a:t>
            </a:r>
          </a:p>
          <a:p>
            <a:r>
              <a:rPr lang="en-US" dirty="0" smtClean="0"/>
              <a:t>Consequences of medical/professional error</a:t>
            </a:r>
            <a:endParaRPr lang="en-US" dirty="0"/>
          </a:p>
          <a:p>
            <a:r>
              <a:rPr lang="en-US" dirty="0" smtClean="0"/>
              <a:t>Unprofessional/ “disruptive” </a:t>
            </a:r>
            <a:r>
              <a:rPr lang="en-US" dirty="0" err="1" smtClean="0"/>
              <a:t>behaviours</a:t>
            </a:r>
            <a:endParaRPr lang="en-US" dirty="0" smtClean="0"/>
          </a:p>
          <a:p>
            <a:r>
              <a:rPr lang="en-US" dirty="0" smtClean="0"/>
              <a:t>Personal/professional conflicts</a:t>
            </a:r>
          </a:p>
          <a:p>
            <a:pPr marL="0" indent="0">
              <a:buNone/>
            </a:pPr>
            <a:endParaRPr lang="en-US" dirty="0"/>
          </a:p>
        </p:txBody>
      </p:sp>
    </p:spTree>
    <p:extLst>
      <p:ext uri="{BB962C8B-B14F-4D97-AF65-F5344CB8AC3E}">
        <p14:creationId xmlns:p14="http://schemas.microsoft.com/office/powerpoint/2010/main" val="251544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0" dirty="0">
                <a:solidFill>
                  <a:prstClr val="black"/>
                </a:solidFill>
              </a:rPr>
              <a:t>What Brings Them In (2014-15)</a:t>
            </a:r>
            <a:endParaRPr lang="en-US" sz="4000" b="0" dirty="0"/>
          </a:p>
        </p:txBody>
      </p:sp>
      <p:graphicFrame>
        <p:nvGraphicFramePr>
          <p:cNvPr id="6" name="Content Placeholder 3"/>
          <p:cNvGraphicFramePr>
            <a:graphicFrameLocks/>
          </p:cNvGraphicFramePr>
          <p:nvPr>
            <p:extLst>
              <p:ext uri="{D42A27DB-BD31-4B8C-83A1-F6EECF244321}">
                <p14:modId xmlns:p14="http://schemas.microsoft.com/office/powerpoint/2010/main" val="1629670454"/>
              </p:ext>
            </p:extLst>
          </p:nvPr>
        </p:nvGraphicFramePr>
        <p:xfrm>
          <a:off x="457200" y="1314700"/>
          <a:ext cx="8229600" cy="4816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33443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395"/>
            <a:ext cx="8229600" cy="1043711"/>
          </a:xfrm>
        </p:spPr>
        <p:txBody>
          <a:bodyPr>
            <a:noAutofit/>
          </a:bodyPr>
          <a:lstStyle/>
          <a:p>
            <a:r>
              <a:rPr lang="en-US" sz="3600" dirty="0" smtClean="0"/>
              <a:t>Additional Wellness Issues You May Hear of as Program Assistant</a:t>
            </a:r>
            <a:endParaRPr lang="en-US" sz="3600" dirty="0"/>
          </a:p>
        </p:txBody>
      </p:sp>
      <p:sp>
        <p:nvSpPr>
          <p:cNvPr id="3" name="Content Placeholder 2"/>
          <p:cNvSpPr>
            <a:spLocks noGrp="1"/>
          </p:cNvSpPr>
          <p:nvPr>
            <p:ph idx="1"/>
          </p:nvPr>
        </p:nvSpPr>
        <p:spPr>
          <a:xfrm>
            <a:off x="792124" y="1697603"/>
            <a:ext cx="7355435" cy="4550797"/>
          </a:xfrm>
        </p:spPr>
        <p:txBody>
          <a:bodyPr>
            <a:normAutofit fontScale="70000" lnSpcReduction="20000"/>
          </a:bodyPr>
          <a:lstStyle/>
          <a:p>
            <a:endParaRPr lang="en-US" dirty="0" smtClean="0"/>
          </a:p>
          <a:p>
            <a:r>
              <a:rPr lang="en-US" sz="3700" dirty="0" smtClean="0"/>
              <a:t>Interpersonal </a:t>
            </a:r>
            <a:r>
              <a:rPr lang="en-US" sz="3700" dirty="0"/>
              <a:t>conflict in the </a:t>
            </a:r>
            <a:r>
              <a:rPr lang="en-US" sz="3700" dirty="0" smtClean="0"/>
              <a:t>workplace</a:t>
            </a:r>
            <a:endParaRPr lang="en-US" sz="3700" dirty="0"/>
          </a:p>
          <a:p>
            <a:pPr lvl="1"/>
            <a:r>
              <a:rPr lang="en-US" sz="3700" dirty="0"/>
              <a:t>Trainee-trainee/supervisor/allied health staff…</a:t>
            </a:r>
          </a:p>
          <a:p>
            <a:r>
              <a:rPr lang="en-US" sz="3700" dirty="0" smtClean="0"/>
              <a:t>Resident mistreatment</a:t>
            </a:r>
          </a:p>
          <a:p>
            <a:pPr lvl="1"/>
            <a:r>
              <a:rPr lang="en-US" sz="3700" dirty="0" smtClean="0"/>
              <a:t>Intimidation, harassment and disruptive </a:t>
            </a:r>
            <a:r>
              <a:rPr lang="en-US" sz="3700" dirty="0" err="1" smtClean="0"/>
              <a:t>behaviour</a:t>
            </a:r>
            <a:endParaRPr lang="en-US" sz="3700" dirty="0" smtClean="0"/>
          </a:p>
          <a:p>
            <a:r>
              <a:rPr lang="en-US" sz="3700" dirty="0" smtClean="0"/>
              <a:t>Safety concerns</a:t>
            </a:r>
          </a:p>
          <a:p>
            <a:pPr lvl="1"/>
            <a:r>
              <a:rPr lang="en-US" sz="3700" dirty="0" smtClean="0"/>
              <a:t>Personal</a:t>
            </a:r>
          </a:p>
          <a:p>
            <a:pPr lvl="1"/>
            <a:r>
              <a:rPr lang="en-US" sz="3700" dirty="0" smtClean="0"/>
              <a:t>Workplace and environmental</a:t>
            </a:r>
          </a:p>
          <a:p>
            <a:pPr lvl="1"/>
            <a:r>
              <a:rPr lang="en-US" sz="3700" dirty="0" smtClean="0"/>
              <a:t>Occupational </a:t>
            </a:r>
            <a:endParaRPr lang="en-US" sz="3700" dirty="0"/>
          </a:p>
          <a:p>
            <a:pPr marL="0" indent="0">
              <a:buNone/>
            </a:pPr>
            <a:r>
              <a:rPr lang="en-US" dirty="0" smtClean="0"/>
              <a:t> </a:t>
            </a:r>
            <a:endParaRPr lang="en-US" dirty="0" smtClean="0">
              <a:solidFill>
                <a:schemeClr val="accent1">
                  <a:lumMod val="75000"/>
                </a:schemeClr>
              </a:solidFill>
            </a:endParaRPr>
          </a:p>
          <a:p>
            <a:endParaRPr lang="en-US" dirty="0" smtClean="0">
              <a:solidFill>
                <a:schemeClr val="accent1">
                  <a:lumMod val="75000"/>
                </a:schemeClr>
              </a:solidFill>
            </a:endParaRPr>
          </a:p>
          <a:p>
            <a:pPr lvl="1"/>
            <a:endParaRPr lang="en-US" dirty="0"/>
          </a:p>
        </p:txBody>
      </p:sp>
    </p:spTree>
    <p:extLst>
      <p:ext uri="{BB962C8B-B14F-4D97-AF65-F5344CB8AC3E}">
        <p14:creationId xmlns:p14="http://schemas.microsoft.com/office/powerpoint/2010/main" val="308752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6946"/>
            <a:ext cx="8229600" cy="930537"/>
          </a:xfrm>
        </p:spPr>
        <p:txBody>
          <a:bodyPr/>
          <a:lstStyle/>
          <a:p>
            <a:r>
              <a:rPr lang="en-US" sz="4000" dirty="0" smtClean="0"/>
              <a:t>Be Mindful of Trainees at Risk</a:t>
            </a:r>
            <a:endParaRPr lang="en-US" sz="4000" dirty="0"/>
          </a:p>
        </p:txBody>
      </p:sp>
      <p:sp>
        <p:nvSpPr>
          <p:cNvPr id="6" name="Content Placeholder 5"/>
          <p:cNvSpPr>
            <a:spLocks noGrp="1"/>
          </p:cNvSpPr>
          <p:nvPr>
            <p:ph idx="1"/>
          </p:nvPr>
        </p:nvSpPr>
        <p:spPr>
          <a:xfrm>
            <a:off x="609600" y="1144311"/>
            <a:ext cx="8229600" cy="5155682"/>
          </a:xfrm>
        </p:spPr>
        <p:txBody>
          <a:bodyPr/>
          <a:lstStyle/>
          <a:p>
            <a:r>
              <a:rPr lang="en-US" dirty="0" smtClean="0"/>
              <a:t>In general </a:t>
            </a:r>
          </a:p>
          <a:p>
            <a:pPr lvl="1"/>
            <a:r>
              <a:rPr lang="en-US" dirty="0" smtClean="0"/>
              <a:t>International trainees, “mismatched” resident, trainees with chronic illnesses, learning problems or challenging personal situations</a:t>
            </a:r>
          </a:p>
          <a:p>
            <a:r>
              <a:rPr lang="en-US" dirty="0" smtClean="0"/>
              <a:t>Peak times</a:t>
            </a:r>
          </a:p>
          <a:p>
            <a:pPr lvl="1"/>
            <a:r>
              <a:rPr lang="en-US" dirty="0" smtClean="0"/>
              <a:t>Transition times including </a:t>
            </a:r>
            <a:r>
              <a:rPr lang="en-US" dirty="0"/>
              <a:t>r</a:t>
            </a:r>
            <a:r>
              <a:rPr lang="en-US" dirty="0" smtClean="0"/>
              <a:t>otation changes, exams, “tough” rotations</a:t>
            </a:r>
          </a:p>
          <a:p>
            <a:r>
              <a:rPr lang="en-US" dirty="0" smtClean="0"/>
              <a:t>Acute situations</a:t>
            </a:r>
          </a:p>
          <a:p>
            <a:pPr lvl="1"/>
            <a:r>
              <a:rPr lang="en-US" dirty="0" smtClean="0"/>
              <a:t>Personal stressors, medical error, failure (exam, rotation), conflict with colleague</a:t>
            </a:r>
            <a:endParaRPr lang="en-US" dirty="0"/>
          </a:p>
        </p:txBody>
      </p:sp>
    </p:spTree>
    <p:extLst>
      <p:ext uri="{BB962C8B-B14F-4D97-AF65-F5344CB8AC3E}">
        <p14:creationId xmlns:p14="http://schemas.microsoft.com/office/powerpoint/2010/main" val="380194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Helps?</a:t>
            </a:r>
            <a:endParaRPr lang="en-US" dirty="0"/>
          </a:p>
        </p:txBody>
      </p:sp>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1613996931"/>
      </p:ext>
    </p:extLst>
  </p:cSld>
  <p:clrMapOvr>
    <a:masterClrMapping/>
  </p:clrMapOvr>
</p:sld>
</file>

<file path=ppt/theme/theme1.xml><?xml version="1.0" encoding="utf-8"?>
<a:theme xmlns:a="http://schemas.openxmlformats.org/drawingml/2006/main" name="PGME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PGME_Template1.potx</Template>
  <TotalTime>3153</TotalTime>
  <Words>1251</Words>
  <Application>Microsoft Macintosh PowerPoint</Application>
  <PresentationFormat>On-screen Show (4:3)</PresentationFormat>
  <Paragraphs>215</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PGME_Template1</vt:lpstr>
      <vt:lpstr>PowerPoint Presentation</vt:lpstr>
      <vt:lpstr>Outline</vt:lpstr>
      <vt:lpstr>Your questions?</vt:lpstr>
      <vt:lpstr>Occupational Risks to Well-Being</vt:lpstr>
      <vt:lpstr>Common Wellness Issues </vt:lpstr>
      <vt:lpstr>What Brings Them In (2014-15)</vt:lpstr>
      <vt:lpstr>Additional Wellness Issues You May Hear of as Program Assistant</vt:lpstr>
      <vt:lpstr>Be Mindful of Trainees at Risk</vt:lpstr>
      <vt:lpstr>What Helps?</vt:lpstr>
      <vt:lpstr>What Helps Residents Through Transitions? </vt:lpstr>
      <vt:lpstr>Team Support </vt:lpstr>
      <vt:lpstr>If You are Concerned About a Resident</vt:lpstr>
      <vt:lpstr>If You are Concerned About a Resident </vt:lpstr>
      <vt:lpstr>Be Familiar With…</vt:lpstr>
      <vt:lpstr>Resources 1: Program or Department</vt:lpstr>
      <vt:lpstr>Resources 2: PGME- office of resident wellness</vt:lpstr>
      <vt:lpstr>Trainee Supports</vt:lpstr>
      <vt:lpstr>PGME Website: Resident Wellness Tab</vt:lpstr>
      <vt:lpstr>Board of Medical Assessors</vt:lpstr>
      <vt:lpstr>How the BMA Can Help You</vt:lpstr>
      <vt:lpstr>Resources 3: Hospitals- RESIDENTS ARE EMPLOYEES</vt:lpstr>
      <vt:lpstr>Resources 4: Professional Community</vt:lpstr>
      <vt:lpstr>Resources 5:  International Trainees</vt:lpstr>
      <vt:lpstr>ORW Workshop Series 2015 – 2016</vt:lpstr>
      <vt:lpstr>Workshop Evaluations:</vt:lpstr>
      <vt:lpstr>Opportunities to Promote a Culture of Wellness</vt:lpstr>
      <vt:lpstr>Made in Canada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Teddy Cameron</dc:creator>
  <cp:lastModifiedBy>Nathan Harrison</cp:lastModifiedBy>
  <cp:revision>214</cp:revision>
  <cp:lastPrinted>2013-04-02T16:07:33Z</cp:lastPrinted>
  <dcterms:created xsi:type="dcterms:W3CDTF">2012-02-28T21:19:07Z</dcterms:created>
  <dcterms:modified xsi:type="dcterms:W3CDTF">2016-01-29T15:54:45Z</dcterms:modified>
</cp:coreProperties>
</file>