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2" r:id="rId3"/>
    <p:sldId id="258" r:id="rId4"/>
    <p:sldId id="259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F159C-6137-42ED-AE0A-346F89753072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0D41-4A15-40B2-B542-69254D905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7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B8639-1FB7-454C-86C9-07D2F4E90277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F3D55-779B-495F-8F06-7274AA84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4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3D55-779B-495F-8F06-7274AA845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9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0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3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9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8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8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0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3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C5B0-05FB-402B-B670-5BB7DF269F1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7BFF-36DB-4445-931A-12090E562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cc.ca/projects-collaborations/blueprint-projec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cc.ca/" TargetMode="External"/><Relationship Id="rId2" Type="http://schemas.openxmlformats.org/officeDocument/2006/relationships/hyperlink" Target="http://physiciansapply.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ccevolution.ca/wp-content/uploads/2016/09/Assessment-evolution-timelin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Medical Council of Canada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Exam Changes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fontAlgn="base"/>
            <a:r>
              <a:rPr lang="en-US" sz="3000" dirty="0" smtClean="0"/>
              <a:t>The </a:t>
            </a:r>
            <a:r>
              <a:rPr lang="en-US" sz="3000" dirty="0"/>
              <a:t>MCCEE will be phased out; the last session will be November </a:t>
            </a:r>
            <a:r>
              <a:rPr lang="en-US" sz="3000" dirty="0" smtClean="0"/>
              <a:t>2018</a:t>
            </a:r>
          </a:p>
          <a:p>
            <a:pPr lvl="0" fontAlgn="base"/>
            <a:endParaRPr lang="en-US" sz="1100" dirty="0"/>
          </a:p>
          <a:p>
            <a:pPr fontAlgn="base"/>
            <a:r>
              <a:rPr lang="en-US" sz="3000" dirty="0" smtClean="0"/>
              <a:t>As of application for the 2019 MCCQE Part 1, the MCCEE will not be a pre-requisite for IMGs to take the MCCQE Part I</a:t>
            </a:r>
          </a:p>
          <a:p>
            <a:pPr fontAlgn="base"/>
            <a:endParaRPr lang="en-US" sz="1000" dirty="0"/>
          </a:p>
          <a:p>
            <a:pPr lvl="0" fontAlgn="base"/>
            <a:r>
              <a:rPr lang="en-US" sz="3000" dirty="0"/>
              <a:t>As of </a:t>
            </a:r>
            <a:r>
              <a:rPr lang="en-US" sz="3000" dirty="0" smtClean="0"/>
              <a:t>March </a:t>
            </a:r>
            <a:r>
              <a:rPr lang="en-US" sz="3000" dirty="0"/>
              <a:t>2018 </a:t>
            </a:r>
            <a:r>
              <a:rPr lang="en-US" sz="3000" dirty="0" smtClean="0"/>
              <a:t>, the </a:t>
            </a:r>
            <a:r>
              <a:rPr lang="en-US" sz="3000" dirty="0"/>
              <a:t>MCCEE will not be a pre-requisite </a:t>
            </a:r>
            <a:r>
              <a:rPr lang="en-US" sz="3000" dirty="0" smtClean="0"/>
              <a:t>for IMGs to </a:t>
            </a:r>
            <a:r>
              <a:rPr lang="en-US" sz="3000" dirty="0"/>
              <a:t>take the National Assessment Collaboration (NAC) exam session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80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MCC: NAC-OSCE Changes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 smtClean="0"/>
              <a:t>Starting March 2018, candidates </a:t>
            </a:r>
            <a:r>
              <a:rPr lang="en-US" sz="2800" dirty="0"/>
              <a:t>will be able to retake the NAC Examination if they have a pass (or fail) result, for up to three attempts in all (but will have to skip a session before re-applying</a:t>
            </a:r>
            <a:r>
              <a:rPr lang="en-US" sz="2800" dirty="0" smtClean="0"/>
              <a:t>)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 smtClean="0"/>
              <a:t>IMGs </a:t>
            </a:r>
            <a:r>
              <a:rPr lang="en-US" sz="2800" dirty="0"/>
              <a:t>may take the NAC exam within 12 months of their anticipated date of </a:t>
            </a:r>
            <a:r>
              <a:rPr lang="en-US" sz="2800" dirty="0" smtClean="0"/>
              <a:t>graduation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3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MCC – Other Changes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sz="4500" dirty="0" smtClean="0"/>
              <a:t>More opportunities to take and retake the MCCQE Part 1 – four to five times per year vs the current 2x/year</a:t>
            </a:r>
          </a:p>
          <a:p>
            <a:pPr fontAlgn="base"/>
            <a:endParaRPr lang="en-US" sz="1800" dirty="0" smtClean="0"/>
          </a:p>
          <a:p>
            <a:pPr lvl="0" fontAlgn="base"/>
            <a:r>
              <a:rPr lang="en-US" sz="4500" dirty="0" smtClean="0"/>
              <a:t>New preparatory materials</a:t>
            </a:r>
          </a:p>
          <a:p>
            <a:pPr lvl="0" fontAlgn="base"/>
            <a:endParaRPr lang="en-US" sz="1800" dirty="0" smtClean="0"/>
          </a:p>
          <a:p>
            <a:pPr lvl="0" fontAlgn="base"/>
            <a:r>
              <a:rPr lang="en-US" sz="4500" dirty="0" smtClean="0"/>
              <a:t>Changes to both MCCQE Part 1 and Part 2 exams will focus on health promotion, illness prevention and psychosocial factors, communication with patient families, other HC professionals, and with colleagues.</a:t>
            </a:r>
          </a:p>
          <a:p>
            <a:pPr lvl="0" fontAlgn="base"/>
            <a:endParaRPr lang="en-US" sz="1600" dirty="0" smtClean="0"/>
          </a:p>
          <a:p>
            <a:pPr lvl="0" fontAlgn="base"/>
            <a:r>
              <a:rPr lang="en-US" sz="4500" b="1" dirty="0" smtClean="0">
                <a:solidFill>
                  <a:srgbClr val="FF0000"/>
                </a:solidFill>
              </a:rPr>
              <a:t>A new passing standard </a:t>
            </a:r>
            <a:r>
              <a:rPr lang="en-US" sz="4500" dirty="0" smtClean="0"/>
              <a:t>to be implemented as of the Spring 2018 MCCQE Part 1 and Fall 2018 MCCQE Part 2 sessions.</a:t>
            </a:r>
          </a:p>
          <a:p>
            <a:pPr lvl="0" fontAlgn="base"/>
            <a:endParaRPr lang="en-US" dirty="0"/>
          </a:p>
          <a:p>
            <a:pPr lvl="0" fontAlgn="base"/>
            <a:endParaRPr lang="en-US" dirty="0" smtClean="0"/>
          </a:p>
          <a:p>
            <a:pPr lvl="0" fontAlgn="base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01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MCC Exam Changes – WHY?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900" dirty="0"/>
          </a:p>
          <a:p>
            <a:pPr lvl="0" fontAlgn="base"/>
            <a:r>
              <a:rPr lang="en-US" sz="11200" dirty="0" smtClean="0"/>
              <a:t>Need for </a:t>
            </a:r>
            <a:r>
              <a:rPr lang="en-US" sz="11200" dirty="0"/>
              <a:t>more opportunities to take and retake the MCCQE Part </a:t>
            </a:r>
            <a:r>
              <a:rPr lang="en-US" sz="11200" dirty="0" smtClean="0"/>
              <a:t>1 and need to simplify the </a:t>
            </a:r>
            <a:r>
              <a:rPr lang="en-US" sz="11200" dirty="0"/>
              <a:t>evaluation process for </a:t>
            </a:r>
            <a:r>
              <a:rPr lang="en-US" sz="11200" dirty="0" smtClean="0"/>
              <a:t>IMGs</a:t>
            </a:r>
          </a:p>
          <a:p>
            <a:pPr marL="0" lvl="0" indent="0" fontAlgn="base">
              <a:buNone/>
            </a:pPr>
            <a:endParaRPr lang="en-US" sz="4000" dirty="0"/>
          </a:p>
          <a:p>
            <a:pPr lvl="0" fontAlgn="base"/>
            <a:r>
              <a:rPr lang="en-US" sz="11200" dirty="0"/>
              <a:t>Additional preparatory material for the MCCQE Part </a:t>
            </a:r>
            <a:r>
              <a:rPr lang="en-US" sz="11200" dirty="0" smtClean="0"/>
              <a:t>1 </a:t>
            </a:r>
            <a:r>
              <a:rPr lang="en-US" sz="11200" dirty="0"/>
              <a:t>and Part </a:t>
            </a:r>
            <a:r>
              <a:rPr lang="en-US" sz="11200" dirty="0" smtClean="0"/>
              <a:t>2</a:t>
            </a:r>
          </a:p>
          <a:p>
            <a:pPr lvl="0" fontAlgn="base"/>
            <a:endParaRPr lang="en-US" sz="4000" dirty="0"/>
          </a:p>
          <a:p>
            <a:pPr lvl="0" fontAlgn="base"/>
            <a:r>
              <a:rPr lang="en-US" sz="11200" dirty="0"/>
              <a:t>A re-examination of the purpose and mandate of the NAC </a:t>
            </a:r>
            <a:r>
              <a:rPr lang="en-US" sz="11200" dirty="0" smtClean="0"/>
              <a:t>exam</a:t>
            </a:r>
          </a:p>
          <a:p>
            <a:pPr lvl="0" fontAlgn="base"/>
            <a:endParaRPr lang="en-US" sz="4000" dirty="0"/>
          </a:p>
          <a:p>
            <a:pPr fontAlgn="base"/>
            <a:r>
              <a:rPr lang="en-US" sz="11200" dirty="0" smtClean="0"/>
              <a:t>The </a:t>
            </a:r>
            <a:r>
              <a:rPr lang="en-US" sz="11200" dirty="0"/>
              <a:t>new MCC assessment </a:t>
            </a:r>
            <a:r>
              <a:rPr lang="en-US" sz="11200" i="1" dirty="0">
                <a:hlinkClick r:id="rId2" tooltip="Visit www.mcc.ca to learn more"/>
              </a:rPr>
              <a:t>Blueprint</a:t>
            </a:r>
            <a:r>
              <a:rPr lang="en-US" sz="11200" dirty="0"/>
              <a:t> and the Assessment Evolution </a:t>
            </a:r>
            <a:r>
              <a:rPr lang="en-US" sz="11200" dirty="0" smtClean="0"/>
              <a:t>address these </a:t>
            </a:r>
            <a:r>
              <a:rPr lang="en-US" sz="11200" dirty="0"/>
              <a:t>concerns and </a:t>
            </a:r>
            <a:r>
              <a:rPr lang="en-US" sz="11200" dirty="0" smtClean="0"/>
              <a:t>the Council received </a:t>
            </a:r>
            <a:r>
              <a:rPr lang="en-US" sz="11200" dirty="0"/>
              <a:t>funding of $6.7 million from federal government </a:t>
            </a:r>
            <a:r>
              <a:rPr lang="en-US" sz="11200" dirty="0" smtClean="0"/>
              <a:t>to </a:t>
            </a:r>
            <a:r>
              <a:rPr lang="en-US" sz="11200" dirty="0"/>
              <a:t>make the </a:t>
            </a:r>
            <a:r>
              <a:rPr lang="en-US" sz="11200" dirty="0" smtClean="0"/>
              <a:t>changes</a:t>
            </a:r>
            <a:endParaRPr lang="en-US" sz="11200" dirty="0"/>
          </a:p>
          <a:p>
            <a:endParaRPr lang="en-US" sz="11200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41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MCC Preparatory Resources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n-US" dirty="0" smtClean="0"/>
              <a:t>To </a:t>
            </a:r>
            <a:r>
              <a:rPr lang="en-US" dirty="0"/>
              <a:t>mitigate the </a:t>
            </a:r>
            <a:r>
              <a:rPr lang="en-US" b="1" u="sng" dirty="0">
                <a:solidFill>
                  <a:srgbClr val="FF0000"/>
                </a:solidFill>
              </a:rPr>
              <a:t>higher level of difficulty compared to the current MCCEE</a:t>
            </a:r>
            <a:r>
              <a:rPr lang="en-US" dirty="0"/>
              <a:t>, IMGs will be supported by new preparatory </a:t>
            </a:r>
            <a:r>
              <a:rPr lang="en-US" dirty="0" smtClean="0"/>
              <a:t>material</a:t>
            </a:r>
            <a:r>
              <a:rPr lang="en-US" dirty="0"/>
              <a:t> </a:t>
            </a:r>
            <a:r>
              <a:rPr lang="en-US" dirty="0" smtClean="0"/>
              <a:t>which will include: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 fontAlgn="base"/>
            <a:r>
              <a:rPr lang="en-US" sz="4200" b="1" dirty="0"/>
              <a:t>A multiple-choice questions test and clinical decision making test</a:t>
            </a:r>
            <a:r>
              <a:rPr lang="en-US" sz="4200" dirty="0"/>
              <a:t> – </a:t>
            </a:r>
            <a:r>
              <a:rPr lang="en-US" sz="4200" dirty="0" smtClean="0"/>
              <a:t>Each </a:t>
            </a:r>
            <a:r>
              <a:rPr lang="en-US" sz="4200" dirty="0"/>
              <a:t>test will represent a sampling of the MCCQE Part </a:t>
            </a:r>
            <a:r>
              <a:rPr lang="en-US" sz="4200" dirty="0" smtClean="0"/>
              <a:t>1.</a:t>
            </a:r>
          </a:p>
          <a:p>
            <a:pPr lvl="0" fontAlgn="base"/>
            <a:endParaRPr lang="en-US" sz="2100" dirty="0"/>
          </a:p>
          <a:p>
            <a:pPr lvl="0" fontAlgn="base"/>
            <a:r>
              <a:rPr lang="en-US" sz="4200" b="1" dirty="0"/>
              <a:t>Preparatory Examinations  </a:t>
            </a:r>
            <a:r>
              <a:rPr lang="en-US" sz="4200" dirty="0"/>
              <a:t>– complete MCCQE Part </a:t>
            </a:r>
            <a:r>
              <a:rPr lang="en-US" sz="4200" dirty="0" smtClean="0"/>
              <a:t>1 </a:t>
            </a:r>
            <a:r>
              <a:rPr lang="en-US" sz="4200" dirty="0"/>
              <a:t>test forms that will simulate the exam experience, and provide candidates with question-level </a:t>
            </a:r>
            <a:r>
              <a:rPr lang="en-US" sz="4200" dirty="0" smtClean="0"/>
              <a:t>feedback</a:t>
            </a:r>
          </a:p>
          <a:p>
            <a:pPr lvl="0" fontAlgn="base"/>
            <a:endParaRPr lang="en-US" sz="2100" dirty="0"/>
          </a:p>
          <a:p>
            <a:pPr lvl="0" fontAlgn="base"/>
            <a:r>
              <a:rPr lang="en-US" sz="4200" b="1" dirty="0"/>
              <a:t>Orientation self-study program</a:t>
            </a:r>
            <a:r>
              <a:rPr lang="en-US" sz="4200" dirty="0"/>
              <a:t> on topics such as communication and cultural competency as well as the ethical, legal, and organizational aspects of </a:t>
            </a:r>
            <a:r>
              <a:rPr lang="en-US" sz="4200" dirty="0" smtClean="0"/>
              <a:t>medicine</a:t>
            </a:r>
          </a:p>
          <a:p>
            <a:pPr lvl="0" fontAlgn="base"/>
            <a:endParaRPr lang="en-US" sz="2100" dirty="0"/>
          </a:p>
          <a:p>
            <a:pPr fontAlgn="base"/>
            <a:r>
              <a:rPr lang="en-US" sz="4200" dirty="0"/>
              <a:t>The </a:t>
            </a:r>
            <a:r>
              <a:rPr lang="en-US" sz="4200" u="sng" dirty="0" smtClean="0"/>
              <a:t>orientation self-study </a:t>
            </a:r>
            <a:r>
              <a:rPr lang="en-US" sz="4200" dirty="0" smtClean="0"/>
              <a:t>program </a:t>
            </a:r>
            <a:r>
              <a:rPr lang="en-US" sz="4200" dirty="0"/>
              <a:t>is currently available on </a:t>
            </a:r>
            <a:r>
              <a:rPr lang="en-US" sz="4200" i="1" dirty="0">
                <a:hlinkClick r:id="rId2" tooltip="Click here to visit www.physiciansapply.ca"/>
              </a:rPr>
              <a:t>physiciansapply.ca</a:t>
            </a:r>
            <a:r>
              <a:rPr lang="en-US" sz="4200" dirty="0"/>
              <a:t>, while the new multiple-choice questions test, clinical decision making test and Preparatory Examinations will be made available on </a:t>
            </a:r>
            <a:r>
              <a:rPr lang="en-US" sz="4200" i="1" dirty="0">
                <a:hlinkClick r:id="rId3" tooltip="Click here to visit www.mcc.ca"/>
              </a:rPr>
              <a:t>mcc.ca</a:t>
            </a:r>
            <a:r>
              <a:rPr lang="en-US" sz="4200" dirty="0"/>
              <a:t> starting in 2018.</a:t>
            </a:r>
          </a:p>
          <a:p>
            <a:pPr marL="0" indent="0">
              <a:buNone/>
            </a:pPr>
            <a:endParaRPr lang="en-US" sz="4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29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Issues for Residency and Fellowship Program Directors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 smtClean="0"/>
              <a:t>Equity, Timing, Licensing</a:t>
            </a:r>
          </a:p>
          <a:p>
            <a:pPr marL="0" indent="0">
              <a:buNone/>
            </a:pPr>
            <a:r>
              <a:rPr lang="en-US" sz="5000" dirty="0"/>
              <a:t> </a:t>
            </a:r>
          </a:p>
          <a:p>
            <a:r>
              <a:rPr lang="en-US" sz="6200" dirty="0"/>
              <a:t> </a:t>
            </a:r>
            <a:r>
              <a:rPr lang="en-US" sz="6200" dirty="0" smtClean="0"/>
              <a:t>Comparison of </a:t>
            </a:r>
          </a:p>
          <a:p>
            <a:pPr marL="0" indent="0">
              <a:buNone/>
            </a:pPr>
            <a:r>
              <a:rPr lang="en-US" sz="6200" dirty="0"/>
              <a:t>	</a:t>
            </a:r>
            <a:r>
              <a:rPr lang="en-US" sz="6200" dirty="0" smtClean="0"/>
              <a:t>-  candidates with scores from the new MCCQE1 vs “old” MCCQE1 </a:t>
            </a:r>
          </a:p>
          <a:p>
            <a:pPr marL="0" indent="0">
              <a:buNone/>
            </a:pPr>
            <a:r>
              <a:rPr lang="en-US" sz="6200" dirty="0"/>
              <a:t>	</a:t>
            </a:r>
            <a:r>
              <a:rPr lang="en-US" sz="6200" dirty="0" smtClean="0"/>
              <a:t>-  MCCEE vs new MCCQE1</a:t>
            </a:r>
          </a:p>
          <a:p>
            <a:pPr marL="0" indent="0">
              <a:buNone/>
            </a:pPr>
            <a:r>
              <a:rPr lang="en-US" sz="6200" dirty="0"/>
              <a:t>	</a:t>
            </a:r>
            <a:r>
              <a:rPr lang="en-US" sz="6200" dirty="0" smtClean="0"/>
              <a:t>-  old vs new NAC-OSCE </a:t>
            </a:r>
          </a:p>
          <a:p>
            <a:pPr marL="0" indent="0">
              <a:buNone/>
            </a:pPr>
            <a:endParaRPr lang="en-US" sz="3100" dirty="0"/>
          </a:p>
          <a:p>
            <a:r>
              <a:rPr lang="en-US" sz="6200" dirty="0" smtClean="0"/>
              <a:t>If an IMG has written </a:t>
            </a:r>
            <a:r>
              <a:rPr lang="en-US" sz="6200" dirty="0"/>
              <a:t>the MCCEE previously, are they exempt from the new </a:t>
            </a:r>
            <a:r>
              <a:rPr lang="en-US" sz="6200" dirty="0" smtClean="0"/>
              <a:t>MCCQE1</a:t>
            </a:r>
          </a:p>
          <a:p>
            <a:pPr marL="0" indent="0">
              <a:buNone/>
            </a:pPr>
            <a:endParaRPr lang="en-US" sz="3100" dirty="0" smtClean="0"/>
          </a:p>
          <a:p>
            <a:r>
              <a:rPr lang="en-US" sz="6200" dirty="0" smtClean="0"/>
              <a:t>Will the CPSO still accept </a:t>
            </a:r>
            <a:r>
              <a:rPr lang="en-US" sz="6200" dirty="0"/>
              <a:t>the </a:t>
            </a:r>
            <a:r>
              <a:rPr lang="en-US" sz="6200" dirty="0" smtClean="0"/>
              <a:t>MCCEE after “phase-out”</a:t>
            </a:r>
          </a:p>
          <a:p>
            <a:endParaRPr lang="en-US" sz="3100" dirty="0"/>
          </a:p>
          <a:p>
            <a:r>
              <a:rPr lang="en-US" sz="6200" dirty="0" smtClean="0"/>
              <a:t>Can those who already have the MCCEE </a:t>
            </a:r>
            <a:r>
              <a:rPr lang="en-US" sz="6200" dirty="0"/>
              <a:t>also write the </a:t>
            </a:r>
            <a:r>
              <a:rPr lang="en-US" sz="6200" dirty="0" smtClean="0"/>
              <a:t>new MCCQE1 if </a:t>
            </a:r>
            <a:r>
              <a:rPr lang="en-US" sz="6200" dirty="0"/>
              <a:t>they </a:t>
            </a:r>
            <a:r>
              <a:rPr lang="en-US" sz="6200" dirty="0" smtClean="0"/>
              <a:t>wish</a:t>
            </a:r>
            <a:endParaRPr lang="en-US" sz="6200" dirty="0"/>
          </a:p>
          <a:p>
            <a:endParaRPr lang="en-US" sz="3100" dirty="0" smtClean="0"/>
          </a:p>
          <a:p>
            <a:r>
              <a:rPr lang="en-US" sz="6200" dirty="0" smtClean="0"/>
              <a:t>Will IMGs who take the MCCQE1 </a:t>
            </a:r>
            <a:r>
              <a:rPr lang="en-US" sz="6200" dirty="0"/>
              <a:t>in early 2019 have any issues with receiving their results before </a:t>
            </a:r>
            <a:r>
              <a:rPr lang="en-US" sz="6200" dirty="0" smtClean="0"/>
              <a:t>application deadlines</a:t>
            </a:r>
            <a:r>
              <a:rPr lang="en-US" sz="6200" dirty="0"/>
              <a:t> 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6324600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31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mccevolution.ca/wp-content/uploads/2016/10/Assessment-evolution-timeline.pn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620000" cy="6248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391400" y="6264656"/>
            <a:ext cx="990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r>
              <a:rPr lang="en-US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316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Medical Council of Canada  Exam Changes</vt:lpstr>
      <vt:lpstr>MCC: NAC-OSCE Changes</vt:lpstr>
      <vt:lpstr>MCC – Other Changes</vt:lpstr>
      <vt:lpstr>MCC Exam Changes – WHY?</vt:lpstr>
      <vt:lpstr>MCC Preparatory Resources</vt:lpstr>
      <vt:lpstr>Issues for Residency and Fellowship Program Directors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</dc:creator>
  <cp:lastModifiedBy>Power</cp:lastModifiedBy>
  <cp:revision>9</cp:revision>
  <dcterms:created xsi:type="dcterms:W3CDTF">2018-01-25T18:36:32Z</dcterms:created>
  <dcterms:modified xsi:type="dcterms:W3CDTF">2018-01-26T14:51:26Z</dcterms:modified>
</cp:coreProperties>
</file>